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14" r:id="rId3"/>
    <p:sldId id="392" r:id="rId4"/>
    <p:sldId id="393" r:id="rId5"/>
    <p:sldId id="394" r:id="rId6"/>
    <p:sldId id="395" r:id="rId7"/>
    <p:sldId id="396" r:id="rId8"/>
    <p:sldId id="398" r:id="rId9"/>
    <p:sldId id="405" r:id="rId10"/>
    <p:sldId id="406" r:id="rId11"/>
    <p:sldId id="407" r:id="rId12"/>
    <p:sldId id="437" r:id="rId13"/>
    <p:sldId id="343" r:id="rId14"/>
    <p:sldId id="466" r:id="rId15"/>
    <p:sldId id="390" r:id="rId16"/>
    <p:sldId id="303" r:id="rId17"/>
    <p:sldId id="397" r:id="rId18"/>
    <p:sldId id="269" r:id="rId19"/>
    <p:sldId id="309" r:id="rId20"/>
    <p:sldId id="404" r:id="rId21"/>
    <p:sldId id="468" r:id="rId22"/>
    <p:sldId id="399" r:id="rId23"/>
    <p:sldId id="400" r:id="rId24"/>
    <p:sldId id="263" r:id="rId25"/>
    <p:sldId id="312" r:id="rId26"/>
    <p:sldId id="495" r:id="rId27"/>
    <p:sldId id="496" r:id="rId28"/>
    <p:sldId id="401" r:id="rId29"/>
    <p:sldId id="438" r:id="rId30"/>
    <p:sldId id="402" r:id="rId31"/>
    <p:sldId id="325" r:id="rId32"/>
    <p:sldId id="337" r:id="rId33"/>
    <p:sldId id="363" r:id="rId34"/>
    <p:sldId id="364" r:id="rId35"/>
    <p:sldId id="351" r:id="rId36"/>
    <p:sldId id="358" r:id="rId37"/>
    <p:sldId id="357" r:id="rId38"/>
    <p:sldId id="339" r:id="rId39"/>
    <p:sldId id="341" r:id="rId40"/>
    <p:sldId id="340" r:id="rId41"/>
    <p:sldId id="348" r:id="rId42"/>
    <p:sldId id="365" r:id="rId43"/>
    <p:sldId id="275" r:id="rId44"/>
    <p:sldId id="274" r:id="rId46"/>
  </p:sldIdLst>
  <p:sldSz cx="12192000" cy="6858000"/>
  <p:notesSz cx="6858000" cy="9144000"/>
  <p:custDataLst>
    <p:tags r:id="rId5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FD1"/>
    <a:srgbClr val="CC00FF"/>
    <a:srgbClr val="0000FF"/>
    <a:srgbClr val="009900"/>
    <a:srgbClr val="FFFFCC"/>
    <a:srgbClr val="11C6DB"/>
    <a:srgbClr val="FBD53F"/>
    <a:srgbClr val="FFCC00"/>
    <a:srgbClr val="9966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3" d="100"/>
          <a:sy n="103" d="100"/>
        </p:scale>
        <p:origin x="756" y="78"/>
      </p:cViewPr>
      <p:guideLst>
        <p:guide orient="horz" pos="2206"/>
        <p:guide pos="3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17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9256D36-BF15-4BB2-BAED-88AAE32C37B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562E543-EAA3-4E92-8BE9-7283CB20A93F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2E543-EAA3-4E92-8BE9-7283CB20A93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F7CE9-896C-4604-9D97-5F51BD8912F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FE4794-BBF7-4C25-818B-B2176D8A59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E41AED-DC8D-4CCE-87D4-CCA03AC997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0A065-E754-4D87-8014-0DFCA62CE45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6BF35F-0869-41E1-87B3-A600BBB7A21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95476C-7FCC-4245-A5D5-74A42CF4AD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A2F368-2523-4A4F-BF94-ECE14404F3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D7ABA1-8301-438B-A5A8-A8E2AA12092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3A5B22-A1E2-42F6-8D2C-3792E2D3AE7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68C58B-18DA-4D36-9437-B977C2CD0C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BBE65-0F68-4775-8FFB-3AEBA8A2F9A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830B6E51-A1C1-4BFA-8DB2-1583F056F15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image" Target="../media/image22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3.xml"/><Relationship Id="rId7" Type="http://schemas.openxmlformats.org/officeDocument/2006/relationships/image" Target="../media/image24.png"/><Relationship Id="rId6" Type="http://schemas.openxmlformats.org/officeDocument/2006/relationships/image" Target="../media/image39.jpeg"/><Relationship Id="rId5" Type="http://schemas.openxmlformats.org/officeDocument/2006/relationships/image" Target="../media/image38.GIF"/><Relationship Id="rId4" Type="http://schemas.openxmlformats.org/officeDocument/2006/relationships/image" Target="../media/image37.png"/><Relationship Id="rId3" Type="http://schemas.openxmlformats.org/officeDocument/2006/relationships/tags" Target="../tags/tag12.xml"/><Relationship Id="rId2" Type="http://schemas.openxmlformats.org/officeDocument/2006/relationships/image" Target="../media/image36.png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5.xml"/><Relationship Id="rId7" Type="http://schemas.openxmlformats.org/officeDocument/2006/relationships/image" Target="../media/image24.png"/><Relationship Id="rId6" Type="http://schemas.openxmlformats.org/officeDocument/2006/relationships/image" Target="../media/image39.jpeg"/><Relationship Id="rId5" Type="http://schemas.openxmlformats.org/officeDocument/2006/relationships/image" Target="../media/image38.GIF"/><Relationship Id="rId4" Type="http://schemas.openxmlformats.org/officeDocument/2006/relationships/image" Target="../media/image37.png"/><Relationship Id="rId3" Type="http://schemas.openxmlformats.org/officeDocument/2006/relationships/tags" Target="../tags/tag14.xml"/><Relationship Id="rId2" Type="http://schemas.openxmlformats.org/officeDocument/2006/relationships/image" Target="../media/image36.png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jpeg"/><Relationship Id="rId2" Type="http://schemas.openxmlformats.org/officeDocument/2006/relationships/image" Target="../media/image31.png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jpeg"/><Relationship Id="rId2" Type="http://schemas.openxmlformats.org/officeDocument/2006/relationships/image" Target="../media/image31.png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54.jpeg"/><Relationship Id="rId1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8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WordArt 2"/>
          <p:cNvSpPr>
            <a:spLocks noChangeArrowheads="1" noChangeShapeType="1" noTextEdit="1"/>
          </p:cNvSpPr>
          <p:nvPr/>
        </p:nvSpPr>
        <p:spPr bwMode="auto">
          <a:xfrm>
            <a:off x="8832304" y="620688"/>
            <a:ext cx="2720975" cy="12001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sz="3600" b="1" kern="1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5</a:t>
            </a:r>
            <a:endParaRPr lang="zh-CN" altLang="en-US" sz="3600" b="1" kern="10" dirty="0">
              <a:ln w="9525">
                <a:solidFill>
                  <a:schemeClr val="tx1"/>
                </a:solidFill>
                <a:round/>
              </a:ln>
              <a:solidFill>
                <a:srgbClr val="FFFF00"/>
              </a:solidFill>
              <a:effectLst>
                <a:outerShdw dist="53882" dir="2700000" algn="ctr" rotWithShape="0">
                  <a:srgbClr val="9999FF">
                    <a:alpha val="8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3" descr="Mickey_Mouse_concept_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692696"/>
            <a:ext cx="4608512" cy="388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911424" y="4797152"/>
            <a:ext cx="10657183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b="1" dirty="0" smtClean="0"/>
              <a:t>Concept(</a:t>
            </a:r>
            <a:r>
              <a:rPr lang="zh-CN" altLang="en-US" b="1" dirty="0" smtClean="0"/>
              <a:t>概念</a:t>
            </a:r>
            <a:r>
              <a:rPr lang="en-US" altLang="zh-CN" b="1" dirty="0" smtClean="0"/>
              <a:t>) </a:t>
            </a:r>
            <a:r>
              <a:rPr lang="en-US" altLang="zh-CN" b="1" dirty="0"/>
              <a:t>art of Mickey from the collection of The Walt Disney Family Museum. </a:t>
            </a:r>
            <a:endParaRPr lang="en-US" altLang="zh-CN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4583832" y="548680"/>
            <a:ext cx="6848226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at the photo and guess what the passage may talk about.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75148" y="5607339"/>
            <a:ext cx="1036915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This passage may talk about Disneyland or Mickey Mouse.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2" y="2103752"/>
            <a:ext cx="4296477" cy="32223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" t="22772" r="6901" b="20299"/>
          <a:stretch>
            <a:fillRect/>
          </a:stretch>
        </p:blipFill>
        <p:spPr>
          <a:xfrm>
            <a:off x="1127448" y="732126"/>
            <a:ext cx="3024337" cy="9073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87888" y="1945216"/>
            <a:ext cx="6192688" cy="3539430"/>
          </a:xfrm>
          <a:prstGeom prst="rect">
            <a:avLst/>
          </a:prstGeom>
          <a:noFill/>
          <a:ln w="19050">
            <a:solidFill>
              <a:srgbClr val="11C6DB"/>
            </a:solidFill>
          </a:ln>
        </p:spPr>
        <p:txBody>
          <a:bodyPr wrap="square" rtlCol="0">
            <a:spAutoFit/>
          </a:bodyPr>
          <a:lstStyle/>
          <a:p>
            <a:pPr marL="265430" indent="-26543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Mickey Mouse, a famous symbol in American culture</a:t>
            </a:r>
            <a:endParaRPr lang="en-US" altLang="zh-CN" b="1" dirty="0" smtClean="0"/>
          </a:p>
          <a:p>
            <a:pPr marL="265430" indent="-26543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Some cartoons with Mickey Mouse</a:t>
            </a:r>
            <a:endParaRPr lang="en-US" altLang="zh-CN" b="1" dirty="0" smtClean="0"/>
          </a:p>
          <a:p>
            <a:pPr marL="265430" indent="-26543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Disney theme parks around the world</a:t>
            </a:r>
            <a:endParaRPr lang="en-US" altLang="zh-CN" b="1" dirty="0" smtClean="0"/>
          </a:p>
          <a:p>
            <a:pPr marL="265430" indent="-26543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What people think of cartoons</a:t>
            </a:r>
            <a:endParaRPr lang="zh-CN" alt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360" y="1700808"/>
            <a:ext cx="648072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Unit 5</a:t>
            </a:r>
            <a:endParaRPr lang="en-US" altLang="zh-CN" sz="54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zh-CN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 you want to watch a game show?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r="2026" b="51042"/>
          <a:stretch>
            <a:fillRect/>
          </a:stretch>
        </p:blipFill>
        <p:spPr bwMode="auto">
          <a:xfrm>
            <a:off x="1703706" y="1124586"/>
            <a:ext cx="8424863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2610" y="332740"/>
            <a:ext cx="114446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Look at the picture, guess what the article(</a:t>
            </a:r>
            <a:r>
              <a:rPr lang="zh-CN" altLang="zh-C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文章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) is about.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2475" y="4725035"/>
            <a:ext cx="10657840" cy="1014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6000" b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cartoon/Mickey Mouse/Disney</a:t>
            </a:r>
            <a:endParaRPr lang="en-US" altLang="zh-CN" sz="6000" b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91135" y="116840"/>
            <a:ext cx="332994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talk!</a:t>
            </a:r>
            <a:endParaRPr lang="en-US" altLang="zh-CN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335280" y="836930"/>
            <a:ext cx="7452360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20000"/>
              </a:lnSpc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you like to watch cartoons?</a:t>
            </a:r>
            <a:endParaRPr lang="en-US" altLang="zh-CN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eaLnBrk="1" hangingPunct="1">
              <a:lnSpc>
                <a:spcPct val="120000"/>
              </a:lnSpc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What is your favorite cartoon? </a:t>
            </a:r>
            <a:endParaRPr lang="en-US" altLang="zh-CN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indent="-514350" eaLnBrk="1" hangingPunct="1">
              <a:lnSpc>
                <a:spcPct val="120000"/>
              </a:lnSpc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Why do you like it?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35280" y="2997200"/>
            <a:ext cx="7452360" cy="319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20000"/>
              </a:lnSpc>
              <a:buAutoNum type="arabicPeriod"/>
            </a:pP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Yes, I do.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indent="-514350" eaLnBrk="1" hangingPunct="1">
              <a:lnSpc>
                <a:spcPct val="120000"/>
              </a:lnSpc>
              <a:buAutoNum type="arabicPeriod"/>
            </a:pP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My favorite cartoon is </a:t>
            </a:r>
            <a:r>
              <a:rPr lang="zh-CN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《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Totoro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》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indent="-514350" eaLnBrk="1" hangingPunct="1">
              <a:lnSpc>
                <a:spcPct val="120000"/>
              </a:lnSpc>
              <a:buAutoNum type="arabicPeriod"/>
            </a:pP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Because it is a warm movie. 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There I can see the beautiful countryside (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乡村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 and know how to </a:t>
            </a:r>
            <a:r>
              <a:rPr lang="en-US" altLang="zh-CN" sz="28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get well along with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相处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 the nature.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微信图片_202310292309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92390" y="188595"/>
            <a:ext cx="4499610" cy="636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548680"/>
            <a:ext cx="8039959" cy="14751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89300" y="4437380"/>
            <a:ext cx="6624320" cy="22891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10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FFFF00"/>
                </a:highlight>
              </a:rPr>
              <a:t>Reading</a:t>
            </a:r>
            <a:endParaRPr lang="en-US" altLang="zh-CN" sz="100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ext Box 5"/>
          <p:cNvSpPr txBox="1">
            <a:spLocks noChangeArrowheads="1"/>
          </p:cNvSpPr>
          <p:nvPr/>
        </p:nvSpPr>
        <p:spPr bwMode="auto">
          <a:xfrm>
            <a:off x="188595" y="1073150"/>
            <a:ext cx="11814175" cy="136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Listen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 to the </a:t>
            </a:r>
            <a:r>
              <a:rPr lang="en-US" altLang="zh-CN" sz="24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passage,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match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 each </a:t>
            </a:r>
            <a:r>
              <a:rPr lang="en-US" altLang="zh-CN" sz="2400" b="1" u="sng" dirty="0">
                <a:solidFill>
                  <a:srgbClr val="0000FF"/>
                </a:solidFill>
                <a:latin typeface="Arial" panose="020B0604020202020204" pitchFamily="34" charset="0"/>
              </a:rPr>
              <a:t>main idea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 with each paragragh and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underline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u="sng" dirty="0">
                <a:solidFill>
                  <a:srgbClr val="0000FF"/>
                </a:solidFill>
                <a:latin typeface="Arial" panose="020B0604020202020204" pitchFamily="34" charset="0"/>
              </a:rPr>
              <a:t>the time key words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sz="2400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听并速读文章、</a:t>
            </a:r>
            <a:r>
              <a:rPr lang="zh-CN" altLang="en-US" sz="2400" b="1" u="sng" dirty="0">
                <a:solidFill>
                  <a:srgbClr val="0000FF"/>
                </a:solidFill>
                <a:latin typeface="Arial" panose="020B0604020202020204" pitchFamily="34" charset="0"/>
              </a:rPr>
              <a:t>匹配每段大意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和</a:t>
            </a:r>
            <a:r>
              <a:rPr lang="zh-CN" altLang="en-US" sz="2400" b="1" u="sng" dirty="0">
                <a:solidFill>
                  <a:srgbClr val="0000FF"/>
                </a:solidFill>
                <a:latin typeface="Arial" panose="020B0604020202020204" pitchFamily="34" charset="0"/>
              </a:rPr>
              <a:t>划出时间标志词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。（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分钟）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45" y="71755"/>
            <a:ext cx="876935" cy="10731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85" y="41910"/>
            <a:ext cx="4324350" cy="1151890"/>
          </a:xfrm>
          <a:prstGeom prst="rect">
            <a:avLst/>
          </a:prstGeom>
        </p:spPr>
      </p:pic>
      <p:pic>
        <p:nvPicPr>
          <p:cNvPr id="4" name="Section B 2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20" y="-107564"/>
            <a:ext cx="1180405" cy="11804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95" y="0"/>
            <a:ext cx="876935" cy="107315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334645" y="2413000"/>
            <a:ext cx="14655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Para 1</a:t>
            </a:r>
            <a:endParaRPr lang="en-US" altLang="zh-CN" sz="3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927985" y="4509135"/>
            <a:ext cx="75438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An </a:t>
            </a:r>
            <a:r>
              <a:rPr lang="en-US" altLang="zh-CN" b="1" dirty="0" smtClean="0">
                <a:solidFill>
                  <a:srgbClr val="009900"/>
                </a:solidFill>
                <a:latin typeface="Arial" panose="020B0604020202020204" pitchFamily="34" charset="0"/>
              </a:rPr>
              <a:t>introduction</a:t>
            </a:r>
            <a:r>
              <a:rPr lang="en-US" altLang="zh-CN" sz="20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介绍</a:t>
            </a:r>
            <a:r>
              <a:rPr lang="en-US" altLang="zh-CN" sz="20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 to Mickey Mouse. </a:t>
            </a:r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334645" y="3429000"/>
            <a:ext cx="14655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Para 2</a:t>
            </a:r>
            <a:endParaRPr lang="en-US" altLang="zh-CN" sz="3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855595" y="2486025"/>
            <a:ext cx="92602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The </a:t>
            </a:r>
            <a:r>
              <a:rPr lang="en-US" altLang="zh-CN" b="1" u="sng" dirty="0" smtClean="0">
                <a:solidFill>
                  <a:schemeClr val="tx1"/>
                </a:solidFill>
                <a:latin typeface="Arial" panose="020B0604020202020204" pitchFamily="34" charset="0"/>
              </a:rPr>
              <a:t>main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u="sng" dirty="0" smtClean="0">
                <a:solidFill>
                  <a:srgbClr val="009900"/>
                </a:solidFill>
                <a:latin typeface="Arial" panose="020B0604020202020204" pitchFamily="34" charset="0"/>
              </a:rPr>
              <a:t>reason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 why Mickey Mouse is </a:t>
            </a:r>
            <a:r>
              <a:rPr lang="en-US" altLang="zh-CN" b="1" dirty="0" smtClean="0">
                <a:solidFill>
                  <a:srgbClr val="009900"/>
                </a:solidFill>
                <a:latin typeface="Arial" panose="020B0604020202020204" pitchFamily="34" charset="0"/>
              </a:rPr>
              <a:t>popular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11"/>
            </p:custDataLst>
          </p:nvPr>
        </p:nvSpPr>
        <p:spPr>
          <a:xfrm>
            <a:off x="407035" y="4580890"/>
            <a:ext cx="14655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Para 3</a:t>
            </a:r>
            <a:endParaRPr lang="en-US" altLang="zh-CN" sz="3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Text Box 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927554" y="3429109"/>
            <a:ext cx="108012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Mickey Mouse’s </a:t>
            </a:r>
            <a:r>
              <a:rPr lang="en-US" altLang="zh-CN" b="1" dirty="0" smtClean="0">
                <a:solidFill>
                  <a:srgbClr val="009900"/>
                </a:solidFill>
                <a:latin typeface="Arial" panose="020B0604020202020204" pitchFamily="34" charset="0"/>
              </a:rPr>
              <a:t>achievements</a:t>
            </a:r>
            <a:r>
              <a:rPr lang="en-US" altLang="zh-CN" sz="20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成就</a:t>
            </a:r>
            <a:r>
              <a:rPr lang="en-US" altLang="zh-CN" sz="20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直接连接符 7"/>
          <p:cNvCxnSpPr>
            <a:endCxn id="11" idx="1"/>
          </p:cNvCxnSpPr>
          <p:nvPr>
            <p:custDataLst>
              <p:tags r:id="rId13"/>
            </p:custDataLst>
          </p:nvPr>
        </p:nvCxnSpPr>
        <p:spPr>
          <a:xfrm>
            <a:off x="1703070" y="2708910"/>
            <a:ext cx="1224915" cy="214122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endCxn id="18" idx="1"/>
          </p:cNvCxnSpPr>
          <p:nvPr>
            <p:custDataLst>
              <p:tags r:id="rId14"/>
            </p:custDataLst>
          </p:nvPr>
        </p:nvCxnSpPr>
        <p:spPr>
          <a:xfrm flipV="1">
            <a:off x="1702435" y="2827020"/>
            <a:ext cx="1153160" cy="889635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3" idx="3"/>
            <a:endCxn id="7" idx="1"/>
          </p:cNvCxnSpPr>
          <p:nvPr>
            <p:custDataLst>
              <p:tags r:id="rId15"/>
            </p:custDataLst>
          </p:nvPr>
        </p:nvCxnSpPr>
        <p:spPr>
          <a:xfrm flipV="1">
            <a:off x="1872615" y="3769995"/>
            <a:ext cx="1054735" cy="1133475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3648710" y="3068955"/>
            <a:ext cx="242633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</a:rPr>
              <a:t>主要的</a:t>
            </a:r>
            <a:r>
              <a:rPr lang="en-US" altLang="zh-CN" sz="2400" b="1" dirty="0">
                <a:solidFill>
                  <a:schemeClr val="tx1"/>
                </a:solidFill>
              </a:rPr>
              <a:t>       </a:t>
            </a:r>
            <a:r>
              <a:rPr lang="zh-CN" altLang="en-US" sz="2400" b="1" dirty="0">
                <a:solidFill>
                  <a:schemeClr val="tx1"/>
                </a:solidFill>
              </a:rPr>
              <a:t>原因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485306" y="5300860"/>
            <a:ext cx="2225846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November 18, 1928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4630695" y="5661152"/>
            <a:ext cx="1359467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CC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u="sng" dirty="0">
                <a:solidFill>
                  <a:srgbClr val="FF0000"/>
                </a:solidFill>
              </a:rPr>
              <a:t>1930s</a:t>
            </a:r>
            <a:endParaRPr lang="en-US" altLang="zh-CN" b="1" u="sng" dirty="0">
              <a:solidFill>
                <a:srgbClr val="FF0000"/>
              </a:solidFill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909654" y="5372724"/>
            <a:ext cx="218715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CC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November 18, 1978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7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  <p:bldP spid="17" grpId="0"/>
      <p:bldP spid="3" grpId="0"/>
      <p:bldP spid="18" grpId="0"/>
      <p:bldP spid="7" grpId="0"/>
      <p:bldP spid="11" grpId="0"/>
      <p:bldP spid="5" grpId="0" animBg="1"/>
      <p:bldP spid="16" grpId="0" autoUpdateAnimBg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8428849" y="4985487"/>
            <a:ext cx="2526682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 smtClean="0">
              <a:solidFill>
                <a:srgbClr val="0066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>
              <a:solidFill>
                <a:srgbClr val="0066FF"/>
              </a:solidFill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4034960" y="4929424"/>
            <a:ext cx="2270957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 smtClean="0">
              <a:solidFill>
                <a:srgbClr val="0066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>
              <a:solidFill>
                <a:srgbClr val="0066FF"/>
              </a:solidFill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68239" y="4929424"/>
            <a:ext cx="2107992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 smtClean="0">
              <a:solidFill>
                <a:srgbClr val="0066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>
              <a:solidFill>
                <a:srgbClr val="0066FF"/>
              </a:solidFill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376460" y="2285157"/>
            <a:ext cx="4676587" cy="1865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 smtClean="0">
              <a:solidFill>
                <a:srgbClr val="0066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>
              <a:solidFill>
                <a:srgbClr val="0066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>
              <a:solidFill>
                <a:srgbClr val="0066FF"/>
              </a:solidFill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622274" y="2361560"/>
            <a:ext cx="3518186" cy="1865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 smtClean="0">
              <a:solidFill>
                <a:srgbClr val="0066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>
              <a:solidFill>
                <a:srgbClr val="0066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b="1" dirty="0">
              <a:solidFill>
                <a:srgbClr val="0066FF"/>
              </a:solidFill>
            </a:endParaRP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415480" y="836712"/>
            <a:ext cx="10404201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Read the passage and </a:t>
            </a:r>
            <a:r>
              <a:rPr lang="en-US" altLang="zh-CN" b="1" u="sng" dirty="0">
                <a:solidFill>
                  <a:srgbClr val="0000FF"/>
                </a:solidFill>
                <a:latin typeface="Arial" panose="020B0604020202020204" pitchFamily="34" charset="0"/>
              </a:rPr>
              <a:t>complete the time line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below.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376460" y="2214221"/>
            <a:ext cx="4643977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Mickey became the first cartoon </a:t>
            </a:r>
            <a:r>
              <a:rPr lang="en-US" altLang="zh-CN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character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to have a star on the </a:t>
            </a:r>
            <a:r>
              <a:rPr lang="en-US" altLang="zh-CN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Hollywood Walk of Fame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691570" y="2361560"/>
            <a:ext cx="3448890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Walt Disney made 87 cartoons </a:t>
            </a:r>
            <a:r>
              <a:rPr lang="en-US" altLang="zh-CN" b="1" u="sng" dirty="0">
                <a:solidFill>
                  <a:srgbClr val="FF0000"/>
                </a:solidFill>
              </a:rPr>
              <a:t>with</a:t>
            </a:r>
            <a:r>
              <a:rPr lang="en-US" altLang="zh-CN" b="1" dirty="0">
                <a:solidFill>
                  <a:srgbClr val="FF0000"/>
                </a:solidFill>
              </a:rPr>
              <a:t> Mickey Mouse.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38585" y="2373137"/>
            <a:ext cx="2959646" cy="1863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i="1" dirty="0">
                <a:solidFill>
                  <a:srgbClr val="FF0000"/>
                </a:solidFill>
              </a:rPr>
              <a:t>Steamboat Willie</a:t>
            </a:r>
            <a:r>
              <a:rPr lang="en-US" altLang="zh-CN" b="1" dirty="0"/>
              <a:t> </a:t>
            </a:r>
            <a:r>
              <a:rPr lang="en-US" altLang="zh-CN" b="1" u="sng" dirty="0"/>
              <a:t>came out</a:t>
            </a:r>
            <a:r>
              <a:rPr lang="en-US" altLang="zh-CN" b="1" dirty="0"/>
              <a:t> in New York. </a:t>
            </a:r>
            <a:r>
              <a:rPr lang="en-US" altLang="zh-CN" b="1" dirty="0">
                <a:solidFill>
                  <a:srgbClr val="0066FF"/>
                </a:solidFill>
              </a:rPr>
              <a:t> </a:t>
            </a:r>
            <a:endParaRPr lang="en-US" altLang="zh-CN" b="1" dirty="0">
              <a:solidFill>
                <a:srgbClr val="0066FF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630695" y="5192522"/>
            <a:ext cx="1359467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CC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1930</a:t>
            </a:r>
            <a:r>
              <a:rPr lang="en-US" altLang="zh-CN" b="1" u="sng" dirty="0"/>
              <a:t>s</a:t>
            </a:r>
            <a:endParaRPr lang="en-US" altLang="zh-CN" b="1" u="sng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770839" y="4947909"/>
            <a:ext cx="218715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CC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November 18, 1978</a:t>
            </a:r>
            <a:endParaRPr lang="en-US" altLang="zh-CN" b="1" dirty="0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594401" y="4967485"/>
            <a:ext cx="2225846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November 18, 1928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345903" y="4630905"/>
            <a:ext cx="11737304" cy="0"/>
          </a:xfrm>
          <a:prstGeom prst="line">
            <a:avLst/>
          </a:prstGeom>
          <a:noFill/>
          <a:ln w="76200">
            <a:solidFill>
              <a:srgbClr val="9966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1498031" y="4437755"/>
            <a:ext cx="1" cy="414072"/>
          </a:xfrm>
          <a:prstGeom prst="line">
            <a:avLst/>
          </a:prstGeom>
          <a:noFill/>
          <a:ln w="127000">
            <a:solidFill>
              <a:srgbClr val="9966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738323"/>
            <a:ext cx="948140" cy="948140"/>
          </a:xfrm>
          <a:prstGeom prst="rect">
            <a:avLst/>
          </a:prstGeom>
        </p:spPr>
      </p:pic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5170439" y="4423869"/>
            <a:ext cx="1" cy="414072"/>
          </a:xfrm>
          <a:prstGeom prst="line">
            <a:avLst/>
          </a:prstGeom>
          <a:noFill/>
          <a:ln w="127000">
            <a:solidFill>
              <a:srgbClr val="9966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9692190" y="4414978"/>
            <a:ext cx="1" cy="414072"/>
          </a:xfrm>
          <a:prstGeom prst="line">
            <a:avLst/>
          </a:prstGeom>
          <a:noFill/>
          <a:ln w="127000">
            <a:solidFill>
              <a:srgbClr val="9966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296093" y="116840"/>
            <a:ext cx="459676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Time Key Words</a:t>
            </a:r>
            <a:endParaRPr lang="en-US" altLang="zh-CN" sz="4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9768840" y="1603375"/>
            <a:ext cx="1891665" cy="527050"/>
          </a:xfrm>
          <a:prstGeom prst="wedgeRoundRectCallout">
            <a:avLst>
              <a:gd name="adj1" fmla="val -29868"/>
              <a:gd name="adj2" fmla="val 110608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20000"/>
              </a:lnSpc>
            </a:pP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人物；角</a:t>
            </a:r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色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10039350" y="3811270"/>
            <a:ext cx="2164080" cy="671195"/>
          </a:xfrm>
          <a:prstGeom prst="wedgeRoundRectCallout">
            <a:avLst>
              <a:gd name="adj1" fmla="val -23618"/>
              <a:gd name="adj2" fmla="val 52162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20000"/>
              </a:lnSpc>
            </a:pPr>
            <a:r>
              <a:rPr 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好莱坞星光大道</a:t>
            </a:r>
            <a:endParaRPr 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10" grpId="0" autoUpdateAnimBg="0"/>
      <p:bldP spid="4" grpId="0" bldLvl="0" animBg="1"/>
      <p:bldP spid="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795020" y="201295"/>
            <a:ext cx="11350625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Read the paragraph 1 and 2 and fill in the facts about Mickey. </a:t>
            </a:r>
            <a:endParaRPr lang="en-US" altLang="zh-CN" sz="2800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</a:rPr>
              <a:t>读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</a:rPr>
              <a:t>段并完成表格。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(1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</a:rPr>
              <a:t>分钟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endParaRPr lang="en-US" altLang="zh-CN" sz="28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" y="170536"/>
            <a:ext cx="786679" cy="786679"/>
          </a:xfrm>
          <a:prstGeom prst="rect">
            <a:avLst/>
          </a:prstGeom>
        </p:spPr>
      </p:pic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91343" y="1916832"/>
          <a:ext cx="11809313" cy="4474464"/>
        </p:xfrm>
        <a:graphic>
          <a:graphicData uri="http://schemas.openxmlformats.org/drawingml/2006/table">
            <a:tbl>
              <a:tblPr/>
              <a:tblGrid>
                <a:gridCol w="1512167"/>
                <a:gridCol w="2016224"/>
                <a:gridCol w="1584178"/>
                <a:gridCol w="1944370"/>
                <a:gridCol w="2016070"/>
                <a:gridCol w="2736304"/>
              </a:tblGrid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What does </a:t>
                      </a:r>
                      <a:r>
                        <a:rPr kumimoji="0" lang="en-US" altLang="zh-CN" sz="3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he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look like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Who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created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him?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What was his </a:t>
                      </a:r>
                      <a:r>
                        <a:rPr kumimoji="0" lang="en-US" altLang="zh-CN" sz="3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first cartoon</a:t>
                      </a:r>
                      <a:r>
                        <a:rPr kumimoji="0" lang="en-US" altLang="zh-CN" sz="3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?</a:t>
                      </a:r>
                      <a:endParaRPr kumimoji="0" lang="en-US" altLang="zh-CN" sz="3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Who is his 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girlfriend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Why is he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popular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Mickey Mouse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631504" y="3610759"/>
            <a:ext cx="2160240" cy="181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</a:rPr>
              <a:t>He’s a black mouse </a:t>
            </a:r>
            <a:r>
              <a:rPr lang="en-US" altLang="zh-CN" sz="2800" b="1" u="sng" dirty="0">
                <a:solidFill>
                  <a:srgbClr val="FF0000"/>
                </a:solidFill>
              </a:rPr>
              <a:t>with</a:t>
            </a:r>
            <a:r>
              <a:rPr lang="en-US" altLang="zh-CN" sz="2800" b="1" dirty="0">
                <a:solidFill>
                  <a:srgbClr val="FF0000"/>
                </a:solidFill>
              </a:rPr>
              <a:t> two large round ears. 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7" name="Text Box 27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3791744" y="3615455"/>
            <a:ext cx="144016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Walt Disney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5288830" y="3502277"/>
            <a:ext cx="201622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rgbClr val="FF0000"/>
                </a:solidFill>
              </a:rPr>
              <a:t>Steamboat Willie.</a:t>
            </a:r>
            <a:endParaRPr lang="en-US" altLang="zh-CN" b="1" i="1" dirty="0">
              <a:solidFill>
                <a:srgbClr val="FF0000"/>
              </a:solidFill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361979" y="3683910"/>
            <a:ext cx="193136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Minnie.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59" y="4213917"/>
            <a:ext cx="1851841" cy="21851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830" y="4812379"/>
            <a:ext cx="1922971" cy="1530685"/>
          </a:xfrm>
          <a:prstGeom prst="rect">
            <a:avLst/>
          </a:prstGeom>
        </p:spPr>
      </p:pic>
      <p:pic>
        <p:nvPicPr>
          <p:cNvPr id="17" name="图片 1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98" y="4661795"/>
            <a:ext cx="1473054" cy="1681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5517515"/>
            <a:ext cx="1248410" cy="1435100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91770" y="1196975"/>
            <a:ext cx="924115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The introduction(</a:t>
            </a:r>
            <a:r>
              <a:rPr lang="zh-CN" altLang="en-US" sz="24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介绍</a:t>
            </a:r>
            <a:r>
              <a:rPr lang="en-US" altLang="zh-CN" sz="24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) and main reason why Mickey is popular. </a:t>
            </a:r>
            <a:endParaRPr lang="en-US" altLang="zh-CN" sz="2400" b="1" dirty="0" smtClean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4584065" y="2781300"/>
            <a:ext cx="80581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00FF"/>
                </a:solidFill>
              </a:rPr>
              <a:t>创造</a:t>
            </a:r>
            <a:endParaRPr lang="zh-CN" altLang="en-US" sz="2400" b="1" dirty="0">
              <a:solidFill>
                <a:srgbClr val="CC00FF"/>
              </a:solidFill>
            </a:endParaRP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3433445" y="6398895"/>
            <a:ext cx="616839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</a:rPr>
              <a:t>It was the first cartoon </a:t>
            </a:r>
            <a:r>
              <a:rPr lang="en-US" altLang="zh-CN" sz="2400" b="1" u="sng" dirty="0">
                <a:solidFill>
                  <a:srgbClr val="FF0000"/>
                </a:solidFill>
              </a:rPr>
              <a:t>with</a:t>
            </a:r>
            <a:r>
              <a:rPr lang="en-US" altLang="zh-CN" sz="2400" b="1" dirty="0">
                <a:solidFill>
                  <a:srgbClr val="FF0000"/>
                </a:solidFill>
              </a:rPr>
              <a:t> sound and music.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/>
      <p:bldP spid="9" grpId="0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7248128" y="1165000"/>
            <a:ext cx="259238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00B050"/>
                </a:solidFill>
                <a:latin typeface="+mn-lt"/>
              </a:rPr>
              <a:t>Walt Disney</a:t>
            </a:r>
            <a:endParaRPr lang="en-US" altLang="zh-CN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104455" name="Picture 7" descr="37214442936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92182"/>
            <a:ext cx="4381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微信图片_202310300053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2853055"/>
            <a:ext cx="12192000" cy="2159635"/>
          </a:xfrm>
          <a:prstGeom prst="rect">
            <a:avLst/>
          </a:prstGeom>
        </p:spPr>
      </p:pic>
      <p:pic>
        <p:nvPicPr>
          <p:cNvPr id="6" name="图片 5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90" y="4725035"/>
            <a:ext cx="2981960" cy="20313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Text Box 8"/>
          <p:cNvSpPr txBox="1">
            <a:spLocks noChangeArrowheads="1"/>
          </p:cNvSpPr>
          <p:nvPr/>
        </p:nvSpPr>
        <p:spPr bwMode="auto">
          <a:xfrm>
            <a:off x="1348474" y="2359644"/>
            <a:ext cx="9001000" cy="3046988"/>
          </a:xfrm>
          <a:prstGeom prst="rect">
            <a:avLst/>
          </a:prstGeom>
          <a:noFill/>
          <a:ln w="19050" algn="ctr">
            <a:solidFill>
              <a:srgbClr val="FBD53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61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b="1" dirty="0"/>
              <a:t> To understand the passage on </a:t>
            </a:r>
            <a:r>
              <a:rPr lang="en-US" altLang="zh-CN" b="1" dirty="0" smtClean="0"/>
              <a:t>cartoons.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b="1" dirty="0"/>
              <a:t> To read the passage using the time </a:t>
            </a:r>
            <a:r>
              <a:rPr lang="en-US" altLang="zh-CN" b="1" dirty="0" smtClean="0"/>
              <a:t>line.</a:t>
            </a:r>
            <a:endParaRPr lang="en-US" altLang="zh-CN" b="1" dirty="0"/>
          </a:p>
          <a:p>
            <a:pPr marL="263525" indent="-263525" eaLnBrk="1" hangingPunct="1">
              <a:lnSpc>
                <a:spcPct val="120000"/>
              </a:lnSpc>
              <a:buFontTx/>
              <a:buChar char="•"/>
            </a:pPr>
            <a:r>
              <a:rPr lang="en-US" altLang="zh-CN" b="1" dirty="0"/>
              <a:t>To extract (</a:t>
            </a:r>
            <a:r>
              <a:rPr lang="zh-CN" altLang="en-US" b="1" dirty="0"/>
              <a:t>提取</a:t>
            </a:r>
            <a:r>
              <a:rPr lang="en-US" altLang="zh-CN" b="1" dirty="0"/>
              <a:t>) specific information from the reading </a:t>
            </a:r>
            <a:r>
              <a:rPr lang="en-US" altLang="zh-CN" b="1" dirty="0" smtClean="0"/>
              <a:t>passage.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b="1" dirty="0"/>
              <a:t> To learn some new words and useful </a:t>
            </a:r>
            <a:r>
              <a:rPr lang="en-US" altLang="zh-CN" b="1" dirty="0" smtClean="0"/>
              <a:t>expressions.</a:t>
            </a:r>
            <a:endParaRPr lang="en-US" altLang="zh-CN" b="1" i="1" dirty="0">
              <a:solidFill>
                <a:srgbClr val="0033CC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229263"/>
            <a:ext cx="6418716" cy="10935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795020" y="201295"/>
            <a:ext cx="11350625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Read the paragraph 1 and 2 and fill in the facts about Mickey. </a:t>
            </a:r>
            <a:endParaRPr lang="en-US" altLang="zh-CN" sz="2800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</a:rPr>
              <a:t>读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</a:rPr>
              <a:t>段并完成表格。</a:t>
            </a:r>
            <a:endParaRPr lang="en-US" altLang="zh-CN" sz="28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" y="170536"/>
            <a:ext cx="786679" cy="786679"/>
          </a:xfrm>
          <a:prstGeom prst="rect">
            <a:avLst/>
          </a:prstGeom>
        </p:spPr>
      </p:pic>
      <p:graphicFrame>
        <p:nvGraphicFramePr>
          <p:cNvPr id="5" name="Group 5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91343" y="1916832"/>
          <a:ext cx="11809313" cy="4474464"/>
        </p:xfrm>
        <a:graphic>
          <a:graphicData uri="http://schemas.openxmlformats.org/drawingml/2006/table">
            <a:tbl>
              <a:tblPr/>
              <a:tblGrid>
                <a:gridCol w="1512167"/>
                <a:gridCol w="2016224"/>
                <a:gridCol w="1584178"/>
                <a:gridCol w="1944370"/>
                <a:gridCol w="2016070"/>
                <a:gridCol w="2736304"/>
              </a:tblGrid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What does </a:t>
                      </a:r>
                      <a:r>
                        <a:rPr kumimoji="0" lang="en-US" altLang="zh-CN" sz="32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he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look like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Who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created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him?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What was his </a:t>
                      </a:r>
                      <a:r>
                        <a:rPr kumimoji="0" lang="en-US" altLang="zh-CN" sz="3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first cartoon</a:t>
                      </a:r>
                      <a:r>
                        <a:rPr kumimoji="0" lang="en-US" altLang="zh-CN" sz="3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?</a:t>
                      </a:r>
                      <a:endParaRPr kumimoji="0" lang="en-US" altLang="zh-CN" sz="3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Who is his </a:t>
                      </a: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girlfriend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Why is he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popular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?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Mickey Mouse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631504" y="3610759"/>
            <a:ext cx="2160240" cy="181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</a:rPr>
              <a:t>He’s a black mouse </a:t>
            </a:r>
            <a:r>
              <a:rPr lang="en-US" altLang="zh-CN" sz="2800" b="1" u="sng" dirty="0">
                <a:solidFill>
                  <a:srgbClr val="FF0000"/>
                </a:solidFill>
              </a:rPr>
              <a:t>with</a:t>
            </a:r>
            <a:r>
              <a:rPr lang="en-US" altLang="zh-CN" sz="2800" b="1" dirty="0">
                <a:solidFill>
                  <a:srgbClr val="FF0000"/>
                </a:solidFill>
              </a:rPr>
              <a:t> two large round ears. 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7" name="Text Box 27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3791744" y="3615455"/>
            <a:ext cx="144016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Walt Disney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5288830" y="3502277"/>
            <a:ext cx="201622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rgbClr val="FF0000"/>
                </a:solidFill>
              </a:rPr>
              <a:t>Steamboat Willie.</a:t>
            </a:r>
            <a:endParaRPr lang="en-US" altLang="zh-CN" b="1" i="1" dirty="0">
              <a:solidFill>
                <a:srgbClr val="FF0000"/>
              </a:solidFill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361979" y="3683910"/>
            <a:ext cx="193136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Minnie.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9138920" y="909320"/>
            <a:ext cx="2993390" cy="581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514350" indent="-514350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400" b="1" dirty="0" smtClean="0">
                <a:solidFill>
                  <a:srgbClr val="FF0000"/>
                </a:solidFill>
              </a:rPr>
              <a:t>He </a:t>
            </a:r>
            <a:r>
              <a:rPr lang="en-US" altLang="zh-CN" sz="2400" b="1" u="sng" dirty="0">
                <a:solidFill>
                  <a:srgbClr val="FF0000"/>
                </a:solidFill>
              </a:rPr>
              <a:t>was like</a:t>
            </a:r>
            <a:r>
              <a:rPr lang="en-US" altLang="zh-CN" sz="2400" b="1" dirty="0">
                <a:solidFill>
                  <a:srgbClr val="FF0000"/>
                </a:solidFill>
              </a:rPr>
              <a:t> a common man, but always tried to </a:t>
            </a:r>
            <a:r>
              <a:rPr lang="en-US" altLang="zh-CN" sz="2400" b="1" u="sng" dirty="0">
                <a:solidFill>
                  <a:srgbClr val="FF0000"/>
                </a:solidFill>
              </a:rPr>
              <a:t>face any danger</a:t>
            </a:r>
            <a:r>
              <a:rPr lang="en-US" altLang="zh-CN" sz="2400" b="1" dirty="0">
                <a:solidFill>
                  <a:srgbClr val="FF0000"/>
                </a:solidFill>
              </a:rPr>
              <a:t>. 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514350" indent="-514350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400" b="1" dirty="0">
                <a:solidFill>
                  <a:srgbClr val="FF0000"/>
                </a:solidFill>
              </a:rPr>
              <a:t>He had many </a:t>
            </a:r>
            <a:r>
              <a:rPr lang="en-US" altLang="zh-CN" sz="2400" b="1" u="sng" dirty="0">
                <a:solidFill>
                  <a:srgbClr val="FF0000"/>
                </a:solidFill>
              </a:rPr>
              <a:t>problems</a:t>
            </a:r>
            <a:r>
              <a:rPr lang="en-US" altLang="zh-CN" sz="2400" b="1" dirty="0">
                <a:solidFill>
                  <a:srgbClr val="FF0000"/>
                </a:solidFill>
              </a:rPr>
              <a:t>, but he </a:t>
            </a:r>
            <a:r>
              <a:rPr lang="en-US" altLang="zh-CN" sz="2400" b="1" u="sng" dirty="0">
                <a:solidFill>
                  <a:srgbClr val="FF0000"/>
                </a:solidFill>
              </a:rPr>
              <a:t>was always ready to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</a:rPr>
              <a:t>try his best</a:t>
            </a:r>
            <a:r>
              <a:rPr lang="en-US" altLang="zh-CN" sz="2400" b="1" dirty="0">
                <a:solidFill>
                  <a:srgbClr val="FF0000"/>
                </a:solidFill>
              </a:rPr>
              <a:t>. 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514350" indent="-514350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400" b="1" dirty="0">
                <a:solidFill>
                  <a:srgbClr val="FF0000"/>
                </a:solidFill>
              </a:rPr>
              <a:t>People wanted to </a:t>
            </a:r>
            <a:r>
              <a:rPr lang="en-US" altLang="zh-CN" sz="2400" b="1" u="sng" dirty="0">
                <a:solidFill>
                  <a:srgbClr val="FF0000"/>
                </a:solidFill>
              </a:rPr>
              <a:t>see</a:t>
            </a:r>
            <a:r>
              <a:rPr lang="en-US" altLang="zh-CN" sz="2400" b="1" dirty="0">
                <a:solidFill>
                  <a:srgbClr val="FF0000"/>
                </a:solidFill>
              </a:rPr>
              <a:t> the “little man” win. 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514350" indent="-514350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2400" b="1" dirty="0">
                <a:solidFill>
                  <a:srgbClr val="FF0000"/>
                </a:solidFill>
              </a:rPr>
              <a:t>People wanted to be like him.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59" y="4213917"/>
            <a:ext cx="1851841" cy="21851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830" y="4812379"/>
            <a:ext cx="1922971" cy="15306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98" y="4661795"/>
            <a:ext cx="1473054" cy="1681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5517515"/>
            <a:ext cx="1248410" cy="1435100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91770" y="1196975"/>
            <a:ext cx="924115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The introduction(</a:t>
            </a:r>
            <a:r>
              <a:rPr lang="zh-CN" altLang="en-US" sz="24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介绍</a:t>
            </a:r>
            <a:r>
              <a:rPr lang="en-US" altLang="zh-CN" sz="24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) and main reason why Mickey is popular. </a:t>
            </a:r>
            <a:endParaRPr lang="en-US" altLang="zh-CN" sz="2400" b="1" dirty="0" smtClean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4584065" y="2781300"/>
            <a:ext cx="80581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CC00FF"/>
                </a:solidFill>
              </a:rPr>
              <a:t>创造</a:t>
            </a:r>
            <a:endParaRPr lang="zh-CN" altLang="en-US" sz="2400" b="1" dirty="0">
              <a:solidFill>
                <a:srgbClr val="CC00FF"/>
              </a:solidFill>
            </a:endParaRP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3433445" y="6398895"/>
            <a:ext cx="616839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</a:rPr>
              <a:t>It was the first cartoon </a:t>
            </a:r>
            <a:r>
              <a:rPr lang="en-US" altLang="zh-CN" sz="2400" b="1" u="sng" dirty="0">
                <a:solidFill>
                  <a:srgbClr val="FF0000"/>
                </a:solidFill>
              </a:rPr>
              <a:t>with</a:t>
            </a:r>
            <a:r>
              <a:rPr lang="en-US" altLang="zh-CN" sz="2400" b="1" dirty="0">
                <a:solidFill>
                  <a:srgbClr val="FF0000"/>
                </a:solidFill>
              </a:rPr>
              <a:t> sound and music.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r="2026" b="51042"/>
          <a:stretch>
            <a:fillRect/>
          </a:stretch>
        </p:blipFill>
        <p:spPr bwMode="auto">
          <a:xfrm>
            <a:off x="53976" y="549276"/>
            <a:ext cx="8424863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" name="直接连接符 1"/>
          <p:cNvCxnSpPr/>
          <p:nvPr/>
        </p:nvCxnSpPr>
        <p:spPr>
          <a:xfrm>
            <a:off x="197485" y="1700530"/>
            <a:ext cx="935990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119870" y="4293235"/>
            <a:ext cx="57658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408160" y="4796790"/>
            <a:ext cx="575945" cy="635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62890" y="116840"/>
            <a:ext cx="14655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Para 1</a:t>
            </a:r>
            <a:endParaRPr lang="en-US" altLang="zh-CN" sz="3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847419" y="116949"/>
            <a:ext cx="108012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An introduction</a:t>
            </a:r>
            <a:r>
              <a:rPr lang="en-US" altLang="zh-CN" sz="20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介绍</a:t>
            </a:r>
            <a:r>
              <a:rPr lang="en-US" altLang="zh-CN" sz="20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 to Mickey Mouse.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 descr="微信图片_202310300934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70" y="1917065"/>
            <a:ext cx="3827145" cy="303212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1631950" y="2132965"/>
            <a:ext cx="935990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127760" y="3860800"/>
            <a:ext cx="575945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84630"/>
            <a:ext cx="9526905" cy="427482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288030" y="2277110"/>
            <a:ext cx="5832475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20015" y="2853055"/>
            <a:ext cx="4104005" cy="0"/>
          </a:xfrm>
          <a:prstGeom prst="line">
            <a:avLst/>
          </a:prstGeom>
          <a:ln w="38100">
            <a:solidFill>
              <a:srgbClr val="0B5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304155" y="2853055"/>
            <a:ext cx="1080135" cy="0"/>
          </a:xfrm>
          <a:prstGeom prst="line">
            <a:avLst/>
          </a:prstGeom>
          <a:ln w="38100">
            <a:solidFill>
              <a:srgbClr val="0B5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83615" y="3356610"/>
            <a:ext cx="316865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360420" y="3860800"/>
            <a:ext cx="1007745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47850" y="4509135"/>
            <a:ext cx="259270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512310" y="4509135"/>
            <a:ext cx="1511935" cy="0"/>
          </a:xfrm>
          <a:prstGeom prst="line">
            <a:avLst/>
          </a:prstGeom>
          <a:ln w="38100">
            <a:solidFill>
              <a:srgbClr val="0B5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416050" y="5013325"/>
            <a:ext cx="30962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824470" y="4940935"/>
            <a:ext cx="1080135" cy="0"/>
          </a:xfrm>
          <a:prstGeom prst="line">
            <a:avLst/>
          </a:prstGeom>
          <a:ln w="38100">
            <a:solidFill>
              <a:srgbClr val="0B5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62890" y="116840"/>
            <a:ext cx="14655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Para 2</a:t>
            </a:r>
            <a:endParaRPr lang="en-US" altLang="zh-CN" sz="3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847419" y="116949"/>
            <a:ext cx="108012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The reason why Mickey Mouse is popular.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微信图片_20231030093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165" y="1412875"/>
            <a:ext cx="2616835" cy="4238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19136" y="1124722"/>
            <a:ext cx="11233248" cy="119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4500" indent="-4445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99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76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5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3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0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8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5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24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1. What is Mickey Mouse </a:t>
            </a:r>
            <a:r>
              <a:rPr lang="en-US" altLang="zh-CN" sz="2800" b="1" u="sng" dirty="0">
                <a:cs typeface="Times New Roman" panose="02020603050405020304" pitchFamily="18" charset="0"/>
              </a:rPr>
              <a:t>a symbol of</a:t>
            </a:r>
            <a:r>
              <a:rPr lang="en-US" altLang="zh-CN" sz="2800" b="1" dirty="0">
                <a:cs typeface="Times New Roman" panose="02020603050405020304" pitchFamily="18" charset="0"/>
              </a:rPr>
              <a:t>? 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    What cartoon </a:t>
            </a:r>
            <a:r>
              <a:rPr lang="en-US" altLang="zh-CN" sz="2800" b="1" u="sng" dirty="0">
                <a:solidFill>
                  <a:schemeClr val="tx1"/>
                </a:solidFill>
                <a:cs typeface="Times New Roman" panose="02020603050405020304" pitchFamily="18" charset="0"/>
              </a:rPr>
              <a:t>character</a:t>
            </a:r>
            <a:r>
              <a:rPr lang="en-US" altLang="zh-CN" sz="2800" b="1" dirty="0">
                <a:cs typeface="Times New Roman" panose="02020603050405020304" pitchFamily="18" charset="0"/>
              </a:rPr>
              <a:t> is a symbol of Chinese culture?</a:t>
            </a: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-22225" y="2061845"/>
            <a:ext cx="11302365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Mickey Mouse is a symbol of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American culture(</a:t>
            </a:r>
            <a:r>
              <a:rPr lang="zh-CN" altLang="en-US" sz="28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美国文化</a:t>
            </a:r>
            <a:r>
              <a:rPr lang="en-US" altLang="zh-CN" sz="28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In my opinion, </a:t>
            </a:r>
            <a:r>
              <a:rPr lang="en-US" altLang="zh-CN" sz="28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Monkey King/Su Wukong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is a symbol of Chinese culture.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5608" name="Picture 8" descr="436513027301155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95" y="676275"/>
            <a:ext cx="1867535" cy="194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65" y="156210"/>
            <a:ext cx="576580" cy="57658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6383615" y="1268877"/>
            <a:ext cx="2164011" cy="526937"/>
          </a:xfrm>
          <a:prstGeom prst="wedgeRoundRectCallout">
            <a:avLst>
              <a:gd name="adj1" fmla="val -157366"/>
              <a:gd name="adj2" fmla="val 73372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人物；角</a:t>
            </a:r>
            <a:r>
              <a:rPr lang="zh-CN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色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454025" y="116840"/>
            <a:ext cx="11807825" cy="108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700" b="1" dirty="0">
                <a:solidFill>
                  <a:srgbClr val="0000FF"/>
                </a:solidFill>
                <a:latin typeface="Arial" panose="020B0604020202020204" pitchFamily="34" charset="0"/>
              </a:rPr>
              <a:t>Read the passage carefully and </a:t>
            </a:r>
            <a:r>
              <a:rPr lang="en-US" altLang="zh-CN" sz="2700" b="1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discuss </a:t>
            </a:r>
            <a:r>
              <a:rPr lang="en-US" altLang="zh-CN" sz="2700" b="1" dirty="0" smtClean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the questions </a:t>
            </a:r>
            <a:r>
              <a:rPr lang="en-US" altLang="zh-CN" sz="2700" b="1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with a partner</a:t>
            </a:r>
            <a:r>
              <a:rPr lang="en-US" altLang="zh-CN" sz="2700" b="1" dirty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sz="2700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700" b="1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精读文章并和同桌讨论以下问题。</a:t>
            </a:r>
            <a:r>
              <a:rPr lang="en-US" altLang="zh-CN" sz="2700" b="1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(1</a:t>
            </a:r>
            <a:r>
              <a:rPr lang="zh-CN" altLang="en-US" sz="2700" b="1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分钟</a:t>
            </a:r>
            <a:r>
              <a:rPr lang="en-US" altLang="zh-CN" sz="2700" b="1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)</a:t>
            </a:r>
            <a:endParaRPr lang="en-US" altLang="zh-CN" sz="27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35074" y="3212857"/>
            <a:ext cx="10990746" cy="11245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444500" indent="-4445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300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06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89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66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38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10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82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54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3. Why did people want to be like Mickey? 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    Do you want to be like Mickey? Why or why not?    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695325" y="4265930"/>
            <a:ext cx="10770235" cy="20300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p>
            <a:pPr marL="0" indent="0">
              <a:spcBef>
                <a:spcPct val="50000"/>
              </a:spcBef>
              <a:buFont typeface="+mj-ea"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Because Mickey </a:t>
            </a:r>
            <a:r>
              <a:rPr lang="en-US" altLang="zh-CN" sz="2800" b="1" dirty="0">
                <a:solidFill>
                  <a:srgbClr val="CC00FF"/>
                </a:solidFill>
              </a:rPr>
              <a:t>always tried to face any danger</a:t>
            </a:r>
            <a:r>
              <a:rPr lang="en-US" altLang="zh-CN" sz="2800" b="1" dirty="0">
                <a:solidFill>
                  <a:srgbClr val="FF0000"/>
                </a:solidFill>
              </a:rPr>
              <a:t>. Sometimes he had many problems, but he </a:t>
            </a:r>
            <a:r>
              <a:rPr lang="en-US" altLang="zh-CN" sz="2800" b="1" dirty="0">
                <a:solidFill>
                  <a:srgbClr val="CC00FF"/>
                </a:solidFill>
              </a:rPr>
              <a:t>was always ready to try his best and win</a:t>
            </a:r>
            <a:r>
              <a:rPr lang="en-US" altLang="zh-CN" sz="2800" b="1" dirty="0">
                <a:solidFill>
                  <a:srgbClr val="FF0000"/>
                </a:solidFill>
              </a:rPr>
              <a:t>.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0" indent="0">
              <a:spcBef>
                <a:spcPct val="50000"/>
              </a:spcBef>
              <a:buFont typeface="+mj-ea"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Yes, I do. Because I want to </a:t>
            </a:r>
            <a:r>
              <a:rPr lang="en-US" altLang="zh-CN" sz="2800" b="1" dirty="0">
                <a:solidFill>
                  <a:srgbClr val="CC00FF"/>
                </a:solidFill>
              </a:rPr>
              <a:t>face any problem in my life</a:t>
            </a:r>
            <a:r>
              <a:rPr lang="en-US" altLang="zh-CN" sz="2800" b="1" dirty="0">
                <a:solidFill>
                  <a:srgbClr val="FF0000"/>
                </a:solidFill>
              </a:rPr>
              <a:t> and am always ready to </a:t>
            </a:r>
            <a:r>
              <a:rPr lang="en-US" altLang="zh-CN" sz="2800" b="1" dirty="0">
                <a:solidFill>
                  <a:srgbClr val="CC00FF"/>
                </a:solidFill>
              </a:rPr>
              <a:t>try my best and solve(</a:t>
            </a:r>
            <a:r>
              <a:rPr lang="zh-CN" altLang="en-US" sz="2800" b="1" dirty="0">
                <a:solidFill>
                  <a:srgbClr val="CC00FF"/>
                </a:solidFill>
              </a:rPr>
              <a:t>解决</a:t>
            </a:r>
            <a:r>
              <a:rPr lang="en-US" altLang="zh-CN" sz="2800" b="1" dirty="0">
                <a:solidFill>
                  <a:srgbClr val="CC00FF"/>
                </a:solidFill>
              </a:rPr>
              <a:t>) them</a:t>
            </a:r>
            <a:r>
              <a:rPr lang="en-US" altLang="zh-CN" sz="2800" b="1" dirty="0">
                <a:solidFill>
                  <a:srgbClr val="FF0000"/>
                </a:solidFill>
              </a:rPr>
              <a:t> like Mickey. 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63635" y="693971"/>
            <a:ext cx="10657184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4500" indent="-4445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33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116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92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75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4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1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9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63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2060"/>
                </a:solidFill>
                <a:cs typeface="Times New Roman" panose="02020603050405020304" pitchFamily="18" charset="0"/>
              </a:rPr>
              <a:t>2. </a:t>
            </a:r>
            <a:r>
              <a:rPr lang="en-US" altLang="zh-CN" sz="2800" b="1" dirty="0">
                <a:cs typeface="Times New Roman" panose="02020603050405020304" pitchFamily="18" charset="0"/>
              </a:rPr>
              <a:t>Do you think Walt Disney is a smart man? 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    Why or why not? 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    Do you want to be like him?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94690" y="2120265"/>
            <a:ext cx="10341610" cy="215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Yes, he is.  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Because he knows that people like to see the “little man” win./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Because after Mickey’s success, he made 87 cartoons with Mickey.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No, I never expect to be </a:t>
            </a:r>
            <a:r>
              <a:rPr lang="en-US" altLang="zh-CN" sz="28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a big man/successful businessman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one day.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22250" y="4382770"/>
            <a:ext cx="11807825" cy="11245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444500" indent="-4445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300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906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89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66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38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210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82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54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4. Can you think of another cartoon character that is as famous as Mickey? Why is the character popular?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0" y="5296535"/>
            <a:ext cx="12275185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Yes, </a:t>
            </a:r>
            <a:r>
              <a:rPr lang="en-US" altLang="zh-CN" sz="2800" b="1" u="sng" dirty="0">
                <a:solidFill>
                  <a:srgbClr val="FF0000"/>
                </a:solidFill>
              </a:rPr>
              <a:t>Monkey King/Sun Wukong</a:t>
            </a:r>
            <a:r>
              <a:rPr lang="en-US" altLang="zh-CN" sz="2800" b="1" dirty="0">
                <a:solidFill>
                  <a:srgbClr val="FF0000"/>
                </a:solidFill>
              </a:rPr>
              <a:t>. 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Because he is brave(</a:t>
            </a:r>
            <a:r>
              <a:rPr lang="zh-CN" altLang="en-US" sz="2800" b="1" dirty="0">
                <a:solidFill>
                  <a:srgbClr val="FF0000"/>
                </a:solidFill>
              </a:rPr>
              <a:t>勇敢的</a:t>
            </a:r>
            <a:r>
              <a:rPr lang="en-US" altLang="zh-CN" sz="2800" b="1" dirty="0">
                <a:solidFill>
                  <a:srgbClr val="FF0000"/>
                </a:solidFill>
              </a:rPr>
              <a:t>) and always ready to try his best to face any danger. 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700"/>
            <a:ext cx="576580" cy="5765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r="2026" b="51042"/>
          <a:stretch>
            <a:fillRect/>
          </a:stretch>
        </p:blipFill>
        <p:spPr bwMode="auto">
          <a:xfrm>
            <a:off x="53976" y="549276"/>
            <a:ext cx="8424863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" name="直接连接符 1"/>
          <p:cNvCxnSpPr/>
          <p:nvPr/>
        </p:nvCxnSpPr>
        <p:spPr>
          <a:xfrm>
            <a:off x="197485" y="1700530"/>
            <a:ext cx="935990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119870" y="4293235"/>
            <a:ext cx="57658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408160" y="4796790"/>
            <a:ext cx="575945" cy="635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62890" y="116840"/>
            <a:ext cx="14655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Para 1</a:t>
            </a:r>
            <a:endParaRPr lang="en-US" altLang="zh-CN" sz="3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847419" y="116949"/>
            <a:ext cx="108012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An introduction</a:t>
            </a:r>
            <a:r>
              <a:rPr lang="en-US" altLang="zh-CN" sz="20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介绍</a:t>
            </a:r>
            <a:r>
              <a:rPr lang="en-US" altLang="zh-CN" sz="20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 to Mickey Mouse.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 descr="微信图片_202310300934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70" y="1917065"/>
            <a:ext cx="3827145" cy="303212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1631950" y="2132965"/>
            <a:ext cx="935990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127760" y="3860800"/>
            <a:ext cx="575945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84630"/>
            <a:ext cx="9526905" cy="427482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288030" y="2277110"/>
            <a:ext cx="5832475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360420" y="3860800"/>
            <a:ext cx="1007745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416050" y="5013325"/>
            <a:ext cx="30962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62890" y="116840"/>
            <a:ext cx="14655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Para 2</a:t>
            </a:r>
            <a:endParaRPr lang="en-US" altLang="zh-CN" sz="3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847419" y="116949"/>
            <a:ext cx="108012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The reason why Mickey Mouse is popular.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 descr="微信图片_20231030093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165" y="1412875"/>
            <a:ext cx="2616835" cy="4238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680720"/>
            <a:ext cx="11101705" cy="276987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791585" y="2641600"/>
            <a:ext cx="504190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1815" y="1988820"/>
            <a:ext cx="7344410" cy="4445"/>
          </a:xfrm>
          <a:prstGeom prst="line">
            <a:avLst/>
          </a:prstGeom>
          <a:ln w="38100">
            <a:solidFill>
              <a:srgbClr val="0B5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728470" y="2641600"/>
            <a:ext cx="1007745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927350" y="3361690"/>
            <a:ext cx="78492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62890" y="116840"/>
            <a:ext cx="14655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Para 3</a:t>
            </a:r>
            <a:endParaRPr lang="en-US" altLang="zh-CN" sz="3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847419" y="116949"/>
            <a:ext cx="108012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Mickey Mouse’s achievements</a:t>
            </a:r>
            <a:r>
              <a:rPr lang="en-US" altLang="zh-CN" sz="20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成就</a:t>
            </a:r>
            <a:r>
              <a:rPr lang="en-US" altLang="zh-CN" sz="2000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 descr="微信图片_20231030003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3500755"/>
            <a:ext cx="4762500" cy="3097530"/>
          </a:xfrm>
          <a:prstGeom prst="rect">
            <a:avLst/>
          </a:prstGeom>
        </p:spPr>
      </p:pic>
      <p:pic>
        <p:nvPicPr>
          <p:cNvPr id="4" name="图片 3" descr="微信图片_202310300044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5" y="3514090"/>
            <a:ext cx="4965700" cy="308483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>
            <a:off x="4439920" y="1412875"/>
            <a:ext cx="6624955" cy="0"/>
          </a:xfrm>
          <a:prstGeom prst="line">
            <a:avLst/>
          </a:prstGeom>
          <a:ln w="38100">
            <a:solidFill>
              <a:srgbClr val="0B5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Text Box 5"/>
          <p:cNvSpPr txBox="1">
            <a:spLocks noChangeArrowheads="1"/>
          </p:cNvSpPr>
          <p:nvPr/>
        </p:nvSpPr>
        <p:spPr bwMode="auto">
          <a:xfrm>
            <a:off x="1127448" y="332656"/>
            <a:ext cx="10560496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u="sng" dirty="0">
                <a:solidFill>
                  <a:srgbClr val="0000FF"/>
                </a:solidFill>
                <a:latin typeface="Arial" panose="020B0604020202020204" pitchFamily="34" charset="0"/>
              </a:rPr>
              <a:t>Underline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the following phrases in the passage. Write your own </a:t>
            </a:r>
            <a:r>
              <a:rPr lang="en-US" altLang="zh-CN" b="1" u="sng" dirty="0">
                <a:solidFill>
                  <a:srgbClr val="0000FF"/>
                </a:solidFill>
                <a:latin typeface="Arial" panose="020B0604020202020204" pitchFamily="34" charset="0"/>
              </a:rPr>
              <a:t>sentences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or questions using the phrases.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91544" y="1700808"/>
            <a:ext cx="8047712" cy="122264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think of</a:t>
            </a:r>
            <a:r>
              <a:rPr lang="en-US" b="1" dirty="0"/>
              <a:t>,  </a:t>
            </a:r>
            <a:r>
              <a:rPr lang="en-US" b="1" dirty="0">
                <a:solidFill>
                  <a:srgbClr val="00B050"/>
                </a:solidFill>
              </a:rPr>
              <a:t>come out</a:t>
            </a:r>
            <a:r>
              <a:rPr lang="en-US" b="1" dirty="0"/>
              <a:t>,   </a:t>
            </a:r>
            <a:r>
              <a:rPr lang="en-US" b="1" dirty="0">
                <a:solidFill>
                  <a:srgbClr val="CC00FF"/>
                </a:solidFill>
              </a:rPr>
              <a:t>one of the main reasons</a:t>
            </a:r>
            <a:r>
              <a:rPr lang="en-US" b="1" dirty="0"/>
              <a:t>,</a:t>
            </a:r>
            <a:endParaRPr lang="en-US" b="1" dirty="0"/>
          </a:p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00FF"/>
                </a:solidFill>
              </a:rPr>
              <a:t>such as</a:t>
            </a:r>
            <a:r>
              <a:rPr lang="en-US" b="1" dirty="0"/>
              <a:t>,   </a:t>
            </a:r>
            <a:r>
              <a:rPr lang="en-US" b="1" dirty="0">
                <a:highlight>
                  <a:srgbClr val="00FFFF"/>
                </a:highlight>
              </a:rPr>
              <a:t>was ready to</a:t>
            </a:r>
            <a:r>
              <a:rPr lang="en-US" b="1" dirty="0"/>
              <a:t>,    </a:t>
            </a:r>
            <a:r>
              <a:rPr lang="en-US" b="1" dirty="0">
                <a:highlight>
                  <a:srgbClr val="FFFF00"/>
                </a:highlight>
              </a:rPr>
              <a:t>try his best</a:t>
            </a: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5" y="476672"/>
            <a:ext cx="1000853" cy="1000853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902832" y="2994433"/>
            <a:ext cx="10225136" cy="363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4500" indent="-4445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33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116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92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75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4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1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9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63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What do you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think of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talk shows?</a:t>
            </a:r>
            <a:endParaRPr lang="en-US" altLang="zh-CN" b="1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That magazine </a:t>
            </a:r>
            <a:r>
              <a:rPr lang="en-US" altLang="zh-CN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comes out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once a month.</a:t>
            </a:r>
            <a:endParaRPr lang="en-US" altLang="zh-CN" b="1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One of the main reasons is that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I am hard-working.</a:t>
            </a:r>
            <a:endParaRPr lang="en-US" altLang="zh-CN" b="1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He knows four languages, </a:t>
            </a: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such as 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Chinese and English.</a:t>
            </a:r>
            <a:endParaRPr lang="en-US" altLang="zh-CN" b="1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Tom </a:t>
            </a:r>
            <a:r>
              <a:rPr lang="en-US" altLang="zh-CN" b="1" dirty="0" smtClean="0">
                <a:solidFill>
                  <a:schemeClr val="tx1"/>
                </a:solidFill>
                <a:highlight>
                  <a:srgbClr val="00FFFF"/>
                </a:highlight>
                <a:cs typeface="Times New Roman" panose="02020603050405020304" pitchFamily="18" charset="0"/>
              </a:rPr>
              <a:t>was always ready to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help.</a:t>
            </a:r>
            <a:endParaRPr lang="en-US" altLang="zh-CN" b="1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He </a:t>
            </a:r>
            <a:r>
              <a:rPr lang="en-US" altLang="zh-CN" b="1" dirty="0" smtClean="0">
                <a:solidFill>
                  <a:schemeClr val="tx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tries his best to do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the work.</a:t>
            </a:r>
            <a:endParaRPr lang="en-US" altLang="zh-CN" b="1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2"/>
          <p:cNvSpPr>
            <a:spLocks noChangeArrowheads="1"/>
          </p:cNvSpPr>
          <p:nvPr/>
        </p:nvSpPr>
        <p:spPr bwMode="auto">
          <a:xfrm>
            <a:off x="911424" y="2242330"/>
            <a:ext cx="972964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Tell your partner what you like to watch and why.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36" name="Rectangle 16"/>
          <p:cNvSpPr>
            <a:spLocks noChangeArrowheads="1"/>
          </p:cNvSpPr>
          <p:nvPr/>
        </p:nvSpPr>
        <p:spPr bwMode="auto">
          <a:xfrm>
            <a:off x="911424" y="3000024"/>
            <a:ext cx="10729192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5305" indent="-5353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143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A: What kind of movies or TV shows do you like? Why?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B: I like to watch … because they’re ... Do you like …?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A: I think they’re ... And I want to watch … because they’re …</a:t>
            </a:r>
            <a:endParaRPr kumimoji="1"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938117"/>
            <a:ext cx="3661688" cy="11498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Text Box 5"/>
          <p:cNvSpPr txBox="1">
            <a:spLocks noChangeArrowheads="1"/>
          </p:cNvSpPr>
          <p:nvPr/>
        </p:nvSpPr>
        <p:spPr bwMode="auto">
          <a:xfrm>
            <a:off x="711261" y="1854232"/>
            <a:ext cx="11089355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990600" indent="-990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560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8637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2720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6797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5085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(   ) 1. Mickey Mouse is a symbol of </a:t>
            </a:r>
            <a:r>
              <a:rPr lang="en-US" altLang="zh-CN" b="1" dirty="0" smtClean="0"/>
              <a:t>American </a:t>
            </a:r>
            <a:r>
              <a:rPr lang="en-US" altLang="zh-CN" b="1" dirty="0"/>
              <a:t>culture.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(   ) 2. </a:t>
            </a:r>
            <a:r>
              <a:rPr lang="en-US" altLang="zh-CN" b="1" i="1" dirty="0"/>
              <a:t>Steamboat Willie</a:t>
            </a:r>
            <a:r>
              <a:rPr lang="en-US" altLang="zh-CN" b="1" dirty="0"/>
              <a:t> is the first cartoon with sound and music.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(   ) 3. In his early films, Mickey was </a:t>
            </a:r>
            <a:r>
              <a:rPr lang="en-US" altLang="zh-CN" b="1" dirty="0" smtClean="0"/>
              <a:t>lucky.</a:t>
            </a:r>
            <a:endParaRPr lang="en-US" altLang="zh-CN" b="1" dirty="0"/>
          </a:p>
          <a:p>
            <a:pPr marL="1071880" indent="-1071880" eaLnBrk="1" hangingPunct="1">
              <a:lnSpc>
                <a:spcPct val="120000"/>
              </a:lnSpc>
            </a:pPr>
            <a:r>
              <a:rPr lang="en-US" altLang="zh-CN" b="1" dirty="0"/>
              <a:t>(   ) 4. Mickey became very hot on the </a:t>
            </a:r>
            <a:r>
              <a:rPr lang="en-US" altLang="zh-CN" b="1" dirty="0" smtClean="0"/>
              <a:t>Hollywood </a:t>
            </a:r>
            <a:r>
              <a:rPr lang="en-US" altLang="zh-CN" b="1" dirty="0"/>
              <a:t>Walk of Fame in 1988.</a:t>
            </a:r>
            <a:endParaRPr lang="en-US" altLang="zh-CN" b="1" dirty="0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855723" y="1925668"/>
            <a:ext cx="4556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b="1">
                <a:solidFill>
                  <a:srgbClr val="FF0000"/>
                </a:solidFill>
              </a:rPr>
              <a:t>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867629" y="2539915"/>
            <a:ext cx="4556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b="1" dirty="0">
                <a:solidFill>
                  <a:srgbClr val="FF0000"/>
                </a:solidFill>
              </a:rPr>
              <a:t>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879535" y="3680040"/>
            <a:ext cx="431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b="1" dirty="0" smtClean="0">
                <a:solidFill>
                  <a:srgbClr val="FF0000"/>
                </a:solidFill>
              </a:rPr>
              <a:t>F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847321" y="4327409"/>
            <a:ext cx="431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b="1" dirty="0">
                <a:solidFill>
                  <a:srgbClr val="FF0000"/>
                </a:solidFill>
              </a:rPr>
              <a:t>F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191981" y="3719867"/>
            <a:ext cx="864096" cy="4389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44109" y="3634348"/>
            <a:ext cx="172179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unlucky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231541" y="4906846"/>
            <a:ext cx="864096" cy="4389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327788" y="4784710"/>
            <a:ext cx="172179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1978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901951"/>
            <a:ext cx="3878359" cy="799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7" grpId="0"/>
      <p:bldP spid="69638" grpId="0"/>
      <p:bldP spid="69639" grpId="0"/>
      <p:bldP spid="69640" grpId="0"/>
      <p:bldP spid="11" grpId="0" autoUpdateAnimBg="0"/>
      <p:bldP spid="1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8" name="Text Box 5"/>
          <p:cNvSpPr txBox="1">
            <a:spLocks noChangeArrowheads="1"/>
          </p:cNvSpPr>
          <p:nvPr/>
        </p:nvSpPr>
        <p:spPr bwMode="auto">
          <a:xfrm>
            <a:off x="263154" y="242569"/>
            <a:ext cx="1051316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Read the passage carefully and complete the blanks.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8398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927085"/>
            <a:ext cx="11951179" cy="5661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81" name="Rectangle 13"/>
          <p:cNvSpPr>
            <a:spLocks noChangeArrowheads="1"/>
          </p:cNvSpPr>
          <p:nvPr/>
        </p:nvSpPr>
        <p:spPr bwMode="auto">
          <a:xfrm>
            <a:off x="8976320" y="993686"/>
            <a:ext cx="28803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eaLnBrk="0" hangingPunct="0"/>
            <a:r>
              <a:rPr lang="en-US" altLang="zh-CN" sz="3000" b="1" dirty="0">
                <a:solidFill>
                  <a:srgbClr val="FF0000"/>
                </a:solidFill>
              </a:rPr>
              <a:t>large round ears</a:t>
            </a:r>
            <a:endParaRPr lang="en-US" altLang="zh-CN" sz="3000" b="1" dirty="0">
              <a:solidFill>
                <a:srgbClr val="FF0000"/>
              </a:solidFill>
            </a:endParaRPr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7489130" y="1611602"/>
            <a:ext cx="29993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eaLnBrk="0" hangingPunct="0"/>
            <a:r>
              <a:rPr lang="en-US" altLang="zh-CN" sz="2600" b="1" i="1" dirty="0">
                <a:solidFill>
                  <a:srgbClr val="FF0000"/>
                </a:solidFill>
              </a:rPr>
              <a:t>Steamboat Willie</a:t>
            </a:r>
            <a:r>
              <a:rPr lang="en-US" altLang="zh-CN" sz="2600" b="1" dirty="0">
                <a:solidFill>
                  <a:srgbClr val="FF0000"/>
                </a:solidFill>
              </a:rPr>
              <a:t> </a:t>
            </a:r>
            <a:endParaRPr lang="en-US" altLang="zh-CN" sz="2600" b="1" dirty="0">
              <a:solidFill>
                <a:srgbClr val="FF0000"/>
              </a:solidFill>
            </a:endParaRPr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8328248" y="3791358"/>
            <a:ext cx="16557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en-US" altLang="zh-CN" sz="3000" b="1" dirty="0">
                <a:solidFill>
                  <a:srgbClr val="FF0000"/>
                </a:solidFill>
              </a:rPr>
              <a:t>his house</a:t>
            </a:r>
            <a:endParaRPr lang="en-US" altLang="zh-CN" sz="3000" b="1" dirty="0">
              <a:solidFill>
                <a:srgbClr val="FF0000"/>
              </a:solidFill>
            </a:endParaRPr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6984647" y="4826120"/>
            <a:ext cx="935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en-US" altLang="zh-CN" sz="3000" b="1" dirty="0">
                <a:solidFill>
                  <a:srgbClr val="FF0000"/>
                </a:solidFill>
              </a:rPr>
              <a:t>first </a:t>
            </a:r>
            <a:endParaRPr lang="en-US" altLang="zh-CN" sz="3000" b="1" dirty="0">
              <a:solidFill>
                <a:srgbClr val="FF0000"/>
              </a:solidFill>
            </a:endParaRPr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6744072" y="6358197"/>
            <a:ext cx="29511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0" hangingPunct="0"/>
            <a:r>
              <a:rPr lang="en-US" altLang="zh-CN" sz="3000" b="1" dirty="0">
                <a:solidFill>
                  <a:srgbClr val="FF0000"/>
                </a:solidFill>
              </a:rPr>
              <a:t>knows and loves </a:t>
            </a:r>
            <a:endParaRPr lang="en-US" altLang="zh-CN" sz="3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3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81" grpId="0"/>
      <p:bldP spid="83982" grpId="0"/>
      <p:bldP spid="83983" grpId="0"/>
      <p:bldP spid="83984" grpId="0"/>
      <p:bldP spid="8398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51384" y="4725144"/>
            <a:ext cx="10801200" cy="6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Try to retell the passage according to the mind-map.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764704"/>
            <a:ext cx="6608057" cy="371703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05752" y="919259"/>
            <a:ext cx="1728192" cy="10772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Mickey Mouse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63352" y="3919084"/>
            <a:ext cx="1728192" cy="10772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became popular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5135" y="5662636"/>
            <a:ext cx="2724100" cy="58477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achievement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83632" y="105665"/>
            <a:ext cx="9217024" cy="107721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black mouse with two large round ears first appeared in the cartoon </a:t>
            </a:r>
            <a:r>
              <a:rPr lang="en-US" b="1" i="1" u="sng" dirty="0" smtClean="0"/>
              <a:t>Steamboat Willie</a:t>
            </a:r>
            <a:endParaRPr lang="en-US" b="1" i="1" u="sng" dirty="0"/>
          </a:p>
        </p:txBody>
      </p:sp>
      <p:sp>
        <p:nvSpPr>
          <p:cNvPr id="9" name="文本框 8"/>
          <p:cNvSpPr txBox="1"/>
          <p:nvPr/>
        </p:nvSpPr>
        <p:spPr>
          <a:xfrm>
            <a:off x="814385" y="3191590"/>
            <a:ext cx="5486378" cy="5539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sz="3000" dirty="0"/>
              <a:t>became very rich and successful</a:t>
            </a:r>
            <a:endParaRPr lang="en-US" sz="3000" dirty="0"/>
          </a:p>
        </p:txBody>
      </p:sp>
      <p:sp>
        <p:nvSpPr>
          <p:cNvPr id="10" name="文本框 9"/>
          <p:cNvSpPr txBox="1"/>
          <p:nvPr/>
        </p:nvSpPr>
        <p:spPr>
          <a:xfrm>
            <a:off x="7248128" y="1414150"/>
            <a:ext cx="4680520" cy="107721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first cartoon with sound and music</a:t>
            </a:r>
            <a:endParaRPr 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2724859" y="2348880"/>
            <a:ext cx="4307246" cy="58477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dirty="0"/>
              <a:t>created by </a:t>
            </a:r>
            <a:r>
              <a:rPr lang="en-US" u="sng" dirty="0"/>
              <a:t>Walt Disney</a:t>
            </a:r>
            <a:endParaRPr lang="en-US" u="sng" dirty="0"/>
          </a:p>
        </p:txBody>
      </p:sp>
      <p:sp>
        <p:nvSpPr>
          <p:cNvPr id="12" name="文本框 11"/>
          <p:cNvSpPr txBox="1"/>
          <p:nvPr/>
        </p:nvSpPr>
        <p:spPr>
          <a:xfrm>
            <a:off x="2724858" y="1414150"/>
            <a:ext cx="3622476" cy="5847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came out in …on…</a:t>
            </a:r>
            <a:endParaRPr 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813286" y="3189869"/>
            <a:ext cx="5185210" cy="5539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sz="3000" dirty="0"/>
              <a:t>made 87 cartoons with Mickey</a:t>
            </a:r>
            <a:endParaRPr lang="en-US" sz="3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2584885" y="3959745"/>
            <a:ext cx="8028805" cy="107721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dirty="0" smtClean="0"/>
              <a:t>like a common man; try to face any danger; ready to try his best</a:t>
            </a:r>
            <a:endParaRPr 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6300764" y="1182883"/>
            <a:ext cx="521711" cy="265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822475" y="1192947"/>
            <a:ext cx="425653" cy="2212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左大括号 24"/>
          <p:cNvSpPr/>
          <p:nvPr/>
        </p:nvSpPr>
        <p:spPr>
          <a:xfrm>
            <a:off x="1991544" y="476672"/>
            <a:ext cx="641677" cy="2199606"/>
          </a:xfrm>
          <a:prstGeom prst="leftBrac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6023992" y="2936688"/>
            <a:ext cx="241967" cy="2531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265959" y="2946752"/>
            <a:ext cx="547327" cy="243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左大括号 29"/>
          <p:cNvSpPr/>
          <p:nvPr/>
        </p:nvSpPr>
        <p:spPr>
          <a:xfrm>
            <a:off x="2783634" y="5278865"/>
            <a:ext cx="450092" cy="1327608"/>
          </a:xfrm>
          <a:prstGeom prst="leftBrac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大括号 30"/>
          <p:cNvSpPr/>
          <p:nvPr/>
        </p:nvSpPr>
        <p:spPr>
          <a:xfrm>
            <a:off x="2033944" y="4024645"/>
            <a:ext cx="550941" cy="987785"/>
          </a:xfrm>
          <a:prstGeom prst="leftBrac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233725" y="5196855"/>
            <a:ext cx="4158419" cy="58477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dirty="0" smtClean="0"/>
              <a:t>on November 18, 1978</a:t>
            </a:r>
            <a:endParaRPr 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3287688" y="6121881"/>
            <a:ext cx="1294289" cy="58477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dirty="0" smtClean="0"/>
              <a:t>today</a:t>
            </a:r>
            <a:endParaRPr lang="en-US" dirty="0"/>
          </a:p>
        </p:txBody>
      </p:sp>
      <p:cxnSp>
        <p:nvCxnSpPr>
          <p:cNvPr id="34" name="直接连接符 33"/>
          <p:cNvCxnSpPr>
            <a:stCxn id="33" idx="3"/>
          </p:cNvCxnSpPr>
          <p:nvPr/>
        </p:nvCxnSpPr>
        <p:spPr>
          <a:xfrm flipV="1">
            <a:off x="4581977" y="6414268"/>
            <a:ext cx="50591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7392144" y="5511117"/>
            <a:ext cx="50591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879446" y="5106218"/>
            <a:ext cx="4069146" cy="101566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sz="3000" dirty="0" smtClean="0"/>
              <a:t>the first cartoon character to have a star</a:t>
            </a:r>
            <a:endParaRPr lang="en-US" sz="3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5087888" y="6187370"/>
            <a:ext cx="6027709" cy="55399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sz="3000" dirty="0" smtClean="0"/>
              <a:t>everyone still knows and loves him</a:t>
            </a:r>
            <a:endParaRPr lang="en-US" sz="30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r="2026" b="51042"/>
          <a:stretch>
            <a:fillRect/>
          </a:stretch>
        </p:blipFill>
        <p:spPr bwMode="auto">
          <a:xfrm>
            <a:off x="1847851" y="549276"/>
            <a:ext cx="8424863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36" name="Oval 8"/>
          <p:cNvSpPr>
            <a:spLocks noChangeArrowheads="1"/>
          </p:cNvSpPr>
          <p:nvPr/>
        </p:nvSpPr>
        <p:spPr bwMode="auto">
          <a:xfrm>
            <a:off x="1846263" y="1196975"/>
            <a:ext cx="1154112" cy="503238"/>
          </a:xfrm>
          <a:prstGeom prst="ellipse">
            <a:avLst/>
          </a:prstGeom>
          <a:noFill/>
          <a:ln w="28575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7" name="Oval 9"/>
          <p:cNvSpPr>
            <a:spLocks noChangeArrowheads="1"/>
          </p:cNvSpPr>
          <p:nvPr/>
        </p:nvSpPr>
        <p:spPr bwMode="auto">
          <a:xfrm>
            <a:off x="9048751" y="3860800"/>
            <a:ext cx="792163" cy="503238"/>
          </a:xfrm>
          <a:prstGeom prst="ellipse">
            <a:avLst/>
          </a:prstGeom>
          <a:noFill/>
          <a:ln w="28575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8" name="Oval 10"/>
          <p:cNvSpPr>
            <a:spLocks noChangeArrowheads="1"/>
          </p:cNvSpPr>
          <p:nvPr/>
        </p:nvSpPr>
        <p:spPr bwMode="auto">
          <a:xfrm>
            <a:off x="1774825" y="4292600"/>
            <a:ext cx="649288" cy="503238"/>
          </a:xfrm>
          <a:prstGeom prst="ellipse">
            <a:avLst/>
          </a:prstGeom>
          <a:noFill/>
          <a:ln w="28575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9" name="Oval 11"/>
          <p:cNvSpPr>
            <a:spLocks noChangeArrowheads="1"/>
          </p:cNvSpPr>
          <p:nvPr/>
        </p:nvSpPr>
        <p:spPr bwMode="auto">
          <a:xfrm>
            <a:off x="5735639" y="5229225"/>
            <a:ext cx="1582737" cy="503238"/>
          </a:xfrm>
          <a:prstGeom prst="ellipse">
            <a:avLst/>
          </a:prstGeom>
          <a:noFill/>
          <a:ln w="28575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0" name="Rectangle 12"/>
          <p:cNvSpPr>
            <a:spLocks noChangeArrowheads="1"/>
          </p:cNvSpPr>
          <p:nvPr/>
        </p:nvSpPr>
        <p:spPr bwMode="auto">
          <a:xfrm>
            <a:off x="665560" y="228646"/>
            <a:ext cx="2218530" cy="6463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000" b="1" dirty="0">
                <a:solidFill>
                  <a:schemeClr val="bg1"/>
                </a:solidFill>
              </a:rPr>
              <a:t>想到；想起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99341" name="Rectangle 13"/>
          <p:cNvSpPr>
            <a:spLocks noChangeArrowheads="1"/>
          </p:cNvSpPr>
          <p:nvPr/>
        </p:nvSpPr>
        <p:spPr bwMode="auto">
          <a:xfrm>
            <a:off x="263352" y="3265631"/>
            <a:ext cx="1728193" cy="101566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</a:rPr>
              <a:t>come 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out</a:t>
            </a:r>
            <a:endParaRPr lang="en-US" altLang="zh-CN" sz="3000" b="1" dirty="0" smtClean="0">
              <a:solidFill>
                <a:schemeClr val="bg1"/>
              </a:solidFill>
            </a:endParaRPr>
          </a:p>
          <a:p>
            <a:r>
              <a:rPr lang="zh-CN" altLang="en-US" sz="3000" b="1" dirty="0" smtClean="0">
                <a:solidFill>
                  <a:schemeClr val="bg1"/>
                </a:solidFill>
              </a:rPr>
              <a:t>出</a:t>
            </a:r>
            <a:r>
              <a:rPr lang="zh-CN" altLang="en-US" sz="3000" b="1" dirty="0">
                <a:solidFill>
                  <a:schemeClr val="bg1"/>
                </a:solidFill>
              </a:rPr>
              <a:t>版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7318377" y="5705950"/>
            <a:ext cx="2954338" cy="6463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000" b="1" dirty="0">
                <a:solidFill>
                  <a:schemeClr val="bg1"/>
                </a:solidFill>
              </a:rPr>
              <a:t>在</a:t>
            </a:r>
            <a:r>
              <a:rPr lang="en-US" altLang="zh-CN" sz="3000" b="1" dirty="0">
                <a:solidFill>
                  <a:schemeClr val="bg1"/>
                </a:solidFill>
              </a:rPr>
              <a:t>20</a:t>
            </a:r>
            <a:r>
              <a:rPr lang="zh-CN" altLang="en-US" sz="3000" b="1" dirty="0">
                <a:solidFill>
                  <a:schemeClr val="bg1"/>
                </a:solidFill>
              </a:rPr>
              <a:t>世纪</a:t>
            </a:r>
            <a:r>
              <a:rPr lang="en-US" altLang="zh-CN" sz="3000" b="1" dirty="0">
                <a:solidFill>
                  <a:schemeClr val="bg1"/>
                </a:solidFill>
              </a:rPr>
              <a:t>30</a:t>
            </a:r>
            <a:r>
              <a:rPr lang="zh-CN" altLang="en-US" sz="3000" b="1" dirty="0">
                <a:solidFill>
                  <a:schemeClr val="bg1"/>
                </a:solidFill>
              </a:rPr>
              <a:t>年代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9336451" y="1773046"/>
            <a:ext cx="2951920" cy="608797"/>
          </a:xfrm>
          <a:prstGeom prst="wedgeRoundRectCallout">
            <a:avLst>
              <a:gd name="adj1" fmla="val -39404"/>
              <a:gd name="adj2" fmla="val 73175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en-US" altLang="zh-CN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著名</a:t>
            </a:r>
            <a:r>
              <a:rPr lang="zh-CN" altLang="en-US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zh-CN" altLang="en-US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10200417" y="1124270"/>
            <a:ext cx="2016224" cy="576064"/>
          </a:xfrm>
          <a:prstGeom prst="wedgeRoundRectCallout">
            <a:avLst>
              <a:gd name="adj1" fmla="val -5307"/>
              <a:gd name="adj2" fmla="val -76581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</a:t>
            </a:r>
            <a:r>
              <a:rPr lang="zh-CN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9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6" grpId="0" animBg="1"/>
      <p:bldP spid="99337" grpId="0" animBg="1"/>
      <p:bldP spid="99338" grpId="0" animBg="1"/>
      <p:bldP spid="99339" grpId="0" animBg="1"/>
      <p:bldP spid="99340" grpId="0" animBg="1"/>
      <p:bldP spid="99341" grpId="0" animBg="1"/>
      <p:bldP spid="99342" grpId="0" animBg="1"/>
      <p:bldP spid="5" grpId="0" bldLvl="0" animBg="1"/>
      <p:bldP spid="14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48958" r="3636" b="2731"/>
          <a:stretch>
            <a:fillRect/>
          </a:stretch>
        </p:blipFill>
        <p:spPr bwMode="auto">
          <a:xfrm>
            <a:off x="1456629" y="689232"/>
            <a:ext cx="8281988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499" name="Oval 3"/>
          <p:cNvSpPr>
            <a:spLocks noChangeArrowheads="1"/>
          </p:cNvSpPr>
          <p:nvPr/>
        </p:nvSpPr>
        <p:spPr bwMode="auto">
          <a:xfrm>
            <a:off x="1448640" y="1341439"/>
            <a:ext cx="2954337" cy="503237"/>
          </a:xfrm>
          <a:prstGeom prst="ellipse">
            <a:avLst/>
          </a:prstGeom>
          <a:noFill/>
          <a:ln w="28575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500" name="Oval 4"/>
          <p:cNvSpPr>
            <a:spLocks noChangeArrowheads="1"/>
          </p:cNvSpPr>
          <p:nvPr/>
        </p:nvSpPr>
        <p:spPr bwMode="auto">
          <a:xfrm>
            <a:off x="3177426" y="1844676"/>
            <a:ext cx="1944688" cy="360363"/>
          </a:xfrm>
          <a:prstGeom prst="ellipse">
            <a:avLst/>
          </a:prstGeom>
          <a:noFill/>
          <a:ln w="28575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501" name="Oval 5"/>
          <p:cNvSpPr>
            <a:spLocks noChangeArrowheads="1"/>
          </p:cNvSpPr>
          <p:nvPr/>
        </p:nvSpPr>
        <p:spPr bwMode="auto">
          <a:xfrm>
            <a:off x="4313346" y="2223920"/>
            <a:ext cx="918985" cy="356876"/>
          </a:xfrm>
          <a:prstGeom prst="ellipse">
            <a:avLst/>
          </a:prstGeom>
          <a:noFill/>
          <a:ln w="28575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502" name="Oval 6"/>
          <p:cNvSpPr>
            <a:spLocks noChangeArrowheads="1"/>
          </p:cNvSpPr>
          <p:nvPr/>
        </p:nvSpPr>
        <p:spPr bwMode="auto">
          <a:xfrm>
            <a:off x="5266576" y="2565400"/>
            <a:ext cx="1295400" cy="503238"/>
          </a:xfrm>
          <a:prstGeom prst="ellipse">
            <a:avLst/>
          </a:prstGeom>
          <a:noFill/>
          <a:ln w="28575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503" name="Oval 7"/>
          <p:cNvSpPr>
            <a:spLocks noChangeArrowheads="1"/>
          </p:cNvSpPr>
          <p:nvPr/>
        </p:nvSpPr>
        <p:spPr bwMode="auto">
          <a:xfrm>
            <a:off x="3034552" y="2565400"/>
            <a:ext cx="2735263" cy="503238"/>
          </a:xfrm>
          <a:prstGeom prst="ellipse">
            <a:avLst/>
          </a:prstGeom>
          <a:noFill/>
          <a:ln w="28575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407368" y="366067"/>
            <a:ext cx="2519511" cy="6463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000" b="1" dirty="0">
                <a:solidFill>
                  <a:schemeClr val="bg1"/>
                </a:solidFill>
              </a:rPr>
              <a:t>主要原因之一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5232332" y="1538298"/>
            <a:ext cx="2736850" cy="6463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000" b="1" dirty="0">
                <a:solidFill>
                  <a:schemeClr val="bg1"/>
                </a:solidFill>
              </a:rPr>
              <a:t>面对任何危险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06506" name="Rectangle 10"/>
          <p:cNvSpPr>
            <a:spLocks noChangeArrowheads="1"/>
          </p:cNvSpPr>
          <p:nvPr/>
        </p:nvSpPr>
        <p:spPr bwMode="auto">
          <a:xfrm>
            <a:off x="1806232" y="2100528"/>
            <a:ext cx="1045869" cy="6463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000" b="1" dirty="0">
                <a:solidFill>
                  <a:schemeClr val="bg1"/>
                </a:solidFill>
              </a:rPr>
              <a:t>例如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06507" name="Rectangle 11"/>
          <p:cNvSpPr>
            <a:spLocks noChangeArrowheads="1"/>
          </p:cNvSpPr>
          <p:nvPr/>
        </p:nvSpPr>
        <p:spPr bwMode="auto">
          <a:xfrm>
            <a:off x="2958941" y="3449409"/>
            <a:ext cx="6985000" cy="120032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bg1"/>
                </a:solidFill>
              </a:rPr>
              <a:t>be always ready to do </a:t>
            </a:r>
            <a:r>
              <a:rPr lang="en-US" altLang="zh-CN" sz="3000" b="1" dirty="0" err="1">
                <a:solidFill>
                  <a:schemeClr val="bg1"/>
                </a:solidFill>
              </a:rPr>
              <a:t>sth</a:t>
            </a:r>
            <a:r>
              <a:rPr lang="en-US" altLang="zh-CN" sz="3000" b="1" dirty="0">
                <a:solidFill>
                  <a:schemeClr val="bg1"/>
                </a:solidFill>
              </a:rPr>
              <a:t>. </a:t>
            </a:r>
            <a:r>
              <a:rPr lang="zh-CN" altLang="en-US" sz="3000" b="1" dirty="0">
                <a:solidFill>
                  <a:schemeClr val="bg1"/>
                </a:solidFill>
              </a:rPr>
              <a:t>总是准备好做某事；总是乐意 </a:t>
            </a:r>
            <a:r>
              <a:rPr lang="en-US" altLang="zh-CN" sz="3000" b="1" dirty="0">
                <a:solidFill>
                  <a:schemeClr val="bg1"/>
                </a:solidFill>
              </a:rPr>
              <a:t>/ </a:t>
            </a:r>
            <a:r>
              <a:rPr lang="zh-CN" altLang="en-US" sz="3000" b="1" dirty="0">
                <a:solidFill>
                  <a:schemeClr val="bg1"/>
                </a:solidFill>
              </a:rPr>
              <a:t>愿意做某事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9517675" y="2100528"/>
            <a:ext cx="2373540" cy="120032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bg1"/>
                </a:solidFill>
              </a:rPr>
              <a:t>try one's 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best</a:t>
            </a:r>
            <a:endParaRPr lang="en-US" altLang="zh-CN" sz="30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000" b="1" dirty="0" smtClean="0">
                <a:solidFill>
                  <a:schemeClr val="bg1"/>
                </a:solidFill>
              </a:rPr>
              <a:t>尽</a:t>
            </a:r>
            <a:r>
              <a:rPr lang="zh-CN" altLang="en-US" sz="3000" b="1" dirty="0">
                <a:solidFill>
                  <a:schemeClr val="bg1"/>
                </a:solidFill>
              </a:rPr>
              <a:t>力   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06509" name="Rectangle 13"/>
          <p:cNvSpPr>
            <a:spLocks noChangeArrowheads="1"/>
          </p:cNvSpPr>
          <p:nvPr/>
        </p:nvSpPr>
        <p:spPr bwMode="auto">
          <a:xfrm>
            <a:off x="5266576" y="5893267"/>
            <a:ext cx="1838056" cy="6463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bg1"/>
                </a:solidFill>
              </a:rPr>
              <a:t>be like  </a:t>
            </a:r>
            <a:r>
              <a:rPr lang="zh-CN" altLang="en-US" sz="3000" b="1" dirty="0">
                <a:solidFill>
                  <a:schemeClr val="bg1"/>
                </a:solidFill>
              </a:rPr>
              <a:t>像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06510" name="Oval 14"/>
          <p:cNvSpPr>
            <a:spLocks noChangeArrowheads="1"/>
          </p:cNvSpPr>
          <p:nvPr/>
        </p:nvSpPr>
        <p:spPr bwMode="auto">
          <a:xfrm>
            <a:off x="8219327" y="2997200"/>
            <a:ext cx="1008063" cy="503238"/>
          </a:xfrm>
          <a:prstGeom prst="ellipse">
            <a:avLst/>
          </a:prstGeom>
          <a:noFill/>
          <a:ln w="28575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圆角矩形标注 22"/>
          <p:cNvSpPr/>
          <p:nvPr/>
        </p:nvSpPr>
        <p:spPr>
          <a:xfrm>
            <a:off x="6312024" y="1172990"/>
            <a:ext cx="2863336" cy="526937"/>
          </a:xfrm>
          <a:prstGeom prst="wedgeRoundRectCallout">
            <a:avLst>
              <a:gd name="adj1" fmla="val 56179"/>
              <a:gd name="adj2" fmla="val 50342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普通的；常见的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0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6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animBg="1"/>
      <p:bldP spid="106500" grpId="0" animBg="1"/>
      <p:bldP spid="106501" grpId="0" animBg="1"/>
      <p:bldP spid="106502" grpId="0" animBg="1"/>
      <p:bldP spid="106503" grpId="0" animBg="1"/>
      <p:bldP spid="106504" grpId="0" animBg="1"/>
      <p:bldP spid="106505" grpId="0" animBg="1"/>
      <p:bldP spid="106506" grpId="0" animBg="1"/>
      <p:bldP spid="106507" grpId="0" animBg="1"/>
      <p:bldP spid="106508" grpId="0" animBg="1"/>
      <p:bldP spid="106509" grpId="0" animBg="1"/>
      <p:bldP spid="106510" grpId="0" animBg="1"/>
      <p:bldP spid="2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698631" y="1323154"/>
            <a:ext cx="10950289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_______________________       </a:t>
            </a:r>
            <a:r>
              <a:rPr lang="zh-CN" altLang="en-US" b="1" dirty="0" smtClean="0"/>
              <a:t>出版 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_______________________       </a:t>
            </a:r>
            <a:r>
              <a:rPr lang="zh-CN" altLang="en-US" b="1" dirty="0" smtClean="0"/>
              <a:t>想到</a:t>
            </a:r>
            <a:r>
              <a:rPr lang="zh-CN" altLang="en-US" b="1" dirty="0"/>
              <a:t>；想起 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cartoon with sound and </a:t>
            </a:r>
            <a:r>
              <a:rPr lang="en-US" altLang="zh-CN" b="1" dirty="0" smtClean="0"/>
              <a:t>music  ________________________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in the 1930s  </a:t>
            </a:r>
            <a:r>
              <a:rPr lang="en-US" altLang="zh-CN" b="1" dirty="0" smtClean="0"/>
              <a:t>                               ________________________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_______________________</a:t>
            </a:r>
            <a:r>
              <a:rPr lang="en-US" altLang="zh-CN" b="1" dirty="0"/>
              <a:t> </a:t>
            </a:r>
            <a:r>
              <a:rPr lang="en-US" altLang="zh-CN" b="1" dirty="0" smtClean="0"/>
              <a:t> </a:t>
            </a:r>
            <a:r>
              <a:rPr lang="en-US" altLang="zh-CN" b="1" dirty="0" smtClean="0"/>
              <a:t>     </a:t>
            </a:r>
            <a:r>
              <a:rPr lang="zh-CN" altLang="en-US" b="1" dirty="0" smtClean="0"/>
              <a:t>主要</a:t>
            </a:r>
            <a:r>
              <a:rPr lang="zh-CN" altLang="en-US" b="1" dirty="0"/>
              <a:t>原因之一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_______________________</a:t>
            </a:r>
            <a:r>
              <a:rPr lang="en-US" altLang="zh-CN" b="1" dirty="0"/>
              <a:t>  </a:t>
            </a:r>
            <a:r>
              <a:rPr lang="en-US" altLang="zh-CN" b="1" dirty="0" smtClean="0"/>
              <a:t>     </a:t>
            </a:r>
            <a:r>
              <a:rPr lang="zh-CN" altLang="en-US" b="1" dirty="0" smtClean="0"/>
              <a:t>面对</a:t>
            </a:r>
            <a:r>
              <a:rPr lang="zh-CN" altLang="en-US" b="1" dirty="0"/>
              <a:t>任何危险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_______________________       </a:t>
            </a:r>
            <a:r>
              <a:rPr lang="zh-CN" altLang="en-US" b="1" dirty="0" smtClean="0"/>
              <a:t>总是</a:t>
            </a:r>
            <a:r>
              <a:rPr lang="zh-CN" altLang="en-US" b="1" dirty="0"/>
              <a:t>准备好做某事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                                 </a:t>
            </a:r>
            <a:r>
              <a:rPr lang="en-US" altLang="zh-CN" b="1" dirty="0" smtClean="0"/>
              <a:t>   </a:t>
            </a:r>
            <a:r>
              <a:rPr lang="zh-CN" altLang="en-US" b="1" dirty="0" smtClean="0"/>
              <a:t>总是</a:t>
            </a:r>
            <a:r>
              <a:rPr lang="zh-CN" altLang="en-US" b="1" dirty="0"/>
              <a:t>乐意 </a:t>
            </a:r>
            <a:r>
              <a:rPr lang="en-US" altLang="zh-CN" b="1" dirty="0"/>
              <a:t>/ </a:t>
            </a:r>
            <a:r>
              <a:rPr lang="zh-CN" altLang="en-US" b="1" dirty="0"/>
              <a:t>愿意做某事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________________________ </a:t>
            </a:r>
            <a:r>
              <a:rPr lang="en-US" altLang="zh-CN" b="1" dirty="0" smtClean="0"/>
              <a:t>    </a:t>
            </a:r>
            <a:r>
              <a:rPr lang="zh-CN" altLang="en-US" b="1" dirty="0" smtClean="0"/>
              <a:t>尽力</a:t>
            </a:r>
            <a:r>
              <a:rPr lang="zh-CN" altLang="en-US" b="1" dirty="0"/>
              <a:t>   </a:t>
            </a:r>
            <a:endParaRPr lang="zh-CN" altLang="en-US" b="1" dirty="0"/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793712" y="1357485"/>
            <a:ext cx="187166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come out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829430" y="1973762"/>
            <a:ext cx="180022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think of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5482" name="Rectangle 10"/>
          <p:cNvSpPr>
            <a:spLocks noChangeArrowheads="1"/>
          </p:cNvSpPr>
          <p:nvPr/>
        </p:nvSpPr>
        <p:spPr bwMode="auto">
          <a:xfrm>
            <a:off x="6096000" y="2497289"/>
            <a:ext cx="51847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带有配音和音乐的卡通片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5483" name="Rectangle 11"/>
          <p:cNvSpPr>
            <a:spLocks noChangeArrowheads="1"/>
          </p:cNvSpPr>
          <p:nvPr/>
        </p:nvSpPr>
        <p:spPr bwMode="auto">
          <a:xfrm>
            <a:off x="6096000" y="3087368"/>
            <a:ext cx="331152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20</a:t>
            </a:r>
            <a:r>
              <a:rPr lang="zh-CN" altLang="en-US" b="1" dirty="0">
                <a:solidFill>
                  <a:srgbClr val="FF0000"/>
                </a:solidFill>
              </a:rPr>
              <a:t>世纪</a:t>
            </a:r>
            <a:r>
              <a:rPr lang="en-US" altLang="zh-CN" b="1" dirty="0">
                <a:solidFill>
                  <a:srgbClr val="FF0000"/>
                </a:solidFill>
              </a:rPr>
              <a:t>30</a:t>
            </a:r>
            <a:r>
              <a:rPr lang="zh-CN" altLang="en-US" b="1" dirty="0">
                <a:solidFill>
                  <a:srgbClr val="FF0000"/>
                </a:solidFill>
              </a:rPr>
              <a:t>年代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5484" name="Rectangle 12"/>
          <p:cNvSpPr>
            <a:spLocks noChangeArrowheads="1"/>
          </p:cNvSpPr>
          <p:nvPr/>
        </p:nvSpPr>
        <p:spPr bwMode="auto">
          <a:xfrm>
            <a:off x="746591" y="3729963"/>
            <a:ext cx="460851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one of the main reasons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5485" name="Rectangle 13"/>
          <p:cNvSpPr>
            <a:spLocks noChangeArrowheads="1"/>
          </p:cNvSpPr>
          <p:nvPr/>
        </p:nvSpPr>
        <p:spPr bwMode="auto">
          <a:xfrm>
            <a:off x="728555" y="4263605"/>
            <a:ext cx="33845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face any danger  </a:t>
            </a:r>
            <a:r>
              <a:rPr lang="zh-CN" altLang="en-US" b="1" dirty="0">
                <a:solidFill>
                  <a:srgbClr val="FF0000"/>
                </a:solidFill>
              </a:rPr>
              <a:t> 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5486" name="Rectangle 14"/>
          <p:cNvSpPr>
            <a:spLocks noChangeArrowheads="1"/>
          </p:cNvSpPr>
          <p:nvPr/>
        </p:nvSpPr>
        <p:spPr bwMode="auto">
          <a:xfrm>
            <a:off x="728300" y="4870127"/>
            <a:ext cx="48958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be always ready to do </a:t>
            </a:r>
            <a:r>
              <a:rPr lang="en-US" altLang="zh-CN" b="1" dirty="0" err="1">
                <a:solidFill>
                  <a:srgbClr val="FF0000"/>
                </a:solidFill>
              </a:rPr>
              <a:t>sth</a:t>
            </a:r>
            <a:r>
              <a:rPr lang="en-US" altLang="zh-CN" b="1" dirty="0">
                <a:solidFill>
                  <a:srgbClr val="FF0000"/>
                </a:solidFill>
              </a:rPr>
              <a:t>.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5487" name="Rectangle 15"/>
          <p:cNvSpPr>
            <a:spLocks noChangeArrowheads="1"/>
          </p:cNvSpPr>
          <p:nvPr/>
        </p:nvSpPr>
        <p:spPr bwMode="auto">
          <a:xfrm>
            <a:off x="728300" y="6003068"/>
            <a:ext cx="280828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try one’s best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24" y="214178"/>
            <a:ext cx="3616225" cy="11089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0" grpId="0"/>
      <p:bldP spid="105481" grpId="0"/>
      <p:bldP spid="105482" grpId="0"/>
      <p:bldP spid="105483" grpId="0"/>
      <p:bldP spid="105484" grpId="0"/>
      <p:bldP spid="105485" grpId="0"/>
      <p:bldP spid="105486" grpId="0"/>
      <p:bldP spid="10548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76028"/>
            <a:ext cx="3672408" cy="11262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91344" y="829279"/>
            <a:ext cx="11809312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zh-CN" altLang="zh-CN" b="1" dirty="0">
                <a:solidFill>
                  <a:srgbClr val="0000FF"/>
                </a:solidFill>
              </a:rPr>
              <a:t>Ⅰ</a:t>
            </a:r>
            <a:r>
              <a:rPr lang="en-US" altLang="zh-CN" b="1" dirty="0">
                <a:solidFill>
                  <a:srgbClr val="0000FF"/>
                </a:solidFill>
              </a:rPr>
              <a:t>. </a:t>
            </a:r>
            <a:r>
              <a:rPr lang="zh-CN" altLang="zh-CN" b="1" dirty="0">
                <a:solidFill>
                  <a:srgbClr val="0000FF"/>
                </a:solidFill>
              </a:rPr>
              <a:t>根据句意及所给汉语提示，写出所缺单词。</a:t>
            </a:r>
            <a:endParaRPr lang="zh-CN" altLang="zh-CN" b="1" dirty="0">
              <a:solidFill>
                <a:srgbClr val="0000FF"/>
              </a:solidFill>
            </a:endParaRPr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1. These two countries have different </a:t>
            </a:r>
            <a:r>
              <a:rPr lang="en-US" altLang="zh-CN" b="1" dirty="0"/>
              <a:t>______________ (</a:t>
            </a:r>
            <a:r>
              <a:rPr lang="zh-CN" altLang="zh-CN" b="1" dirty="0"/>
              <a:t>文化</a:t>
            </a:r>
            <a:r>
              <a:rPr lang="en-US" altLang="zh-CN" b="1" dirty="0"/>
              <a:t>). We should respect (</a:t>
            </a:r>
            <a:r>
              <a:rPr lang="zh-CN" altLang="zh-CN" b="1" dirty="0"/>
              <a:t>尊重</a:t>
            </a:r>
            <a:r>
              <a:rPr lang="en-US" altLang="zh-CN" b="1" dirty="0"/>
              <a:t>) them.</a:t>
            </a:r>
            <a:endParaRPr lang="zh-CN" altLang="zh-CN" b="1" dirty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2. We missed him, but he never </a:t>
            </a:r>
            <a:r>
              <a:rPr lang="en-US" altLang="zh-CN" b="1" dirty="0"/>
              <a:t>______________ (</a:t>
            </a:r>
            <a:r>
              <a:rPr lang="zh-CN" altLang="zh-CN" b="1" dirty="0"/>
              <a:t>出现</a:t>
            </a:r>
            <a:r>
              <a:rPr lang="en-US" altLang="zh-CN" b="1" dirty="0"/>
              <a:t>) again.</a:t>
            </a:r>
            <a:endParaRPr lang="zh-CN" altLang="zh-CN" b="1" dirty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3. In recent (</a:t>
            </a:r>
            <a:r>
              <a:rPr lang="zh-CN" altLang="zh-CN" b="1" dirty="0"/>
              <a:t>最近</a:t>
            </a:r>
            <a:r>
              <a:rPr lang="en-US" altLang="zh-CN" b="1" dirty="0"/>
              <a:t>) years, shopping online is </a:t>
            </a:r>
            <a:r>
              <a:rPr lang="en-US" altLang="zh-CN" b="1" dirty="0"/>
              <a:t>______________ (</a:t>
            </a:r>
            <a:r>
              <a:rPr lang="zh-CN" altLang="zh-CN" b="1" dirty="0"/>
              <a:t>开始变得</a:t>
            </a:r>
            <a:r>
              <a:rPr lang="en-US" altLang="zh-CN" b="1" dirty="0"/>
              <a:t>) more and more popular in our lives. </a:t>
            </a:r>
            <a:endParaRPr lang="zh-CN" altLang="zh-CN" b="1" dirty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4. Usually face-to-face meetings are </a:t>
            </a:r>
            <a:r>
              <a:rPr lang="en-US" altLang="zh-CN" b="1" dirty="0" smtClean="0"/>
              <a:t>______________(</a:t>
            </a:r>
            <a:r>
              <a:rPr lang="zh-CN" altLang="zh-CN" b="1" dirty="0"/>
              <a:t>获得成功的</a:t>
            </a:r>
            <a:r>
              <a:rPr lang="en-US" altLang="zh-CN" b="1" dirty="0"/>
              <a:t>) than e-mails and phone calls.</a:t>
            </a:r>
            <a:endParaRPr lang="zh-CN" altLang="zh-CN" b="1" dirty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5. Lisa didn’t come to my birthday party for some </a:t>
            </a:r>
            <a:r>
              <a:rPr lang="en-US" altLang="zh-CN" b="1" dirty="0"/>
              <a:t>______________ (</a:t>
            </a:r>
            <a:r>
              <a:rPr lang="zh-CN" altLang="zh-CN" b="1" dirty="0"/>
              <a:t>理由</a:t>
            </a:r>
            <a:r>
              <a:rPr lang="en-US" altLang="zh-CN" b="1" dirty="0"/>
              <a:t>). </a:t>
            </a:r>
            <a:endParaRPr lang="zh-CN" altLang="zh-CN" b="1" dirty="0"/>
          </a:p>
        </p:txBody>
      </p:sp>
      <p:sp>
        <p:nvSpPr>
          <p:cNvPr id="10" name="矩形 9"/>
          <p:cNvSpPr/>
          <p:nvPr/>
        </p:nvSpPr>
        <p:spPr>
          <a:xfrm>
            <a:off x="7295964" y="1487917"/>
            <a:ext cx="1656184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cultures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67324" y="2599011"/>
            <a:ext cx="193187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appeared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28247" y="3179912"/>
            <a:ext cx="2116541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becoming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28048" y="4399111"/>
            <a:ext cx="3192016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more successful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48073" y="5589240"/>
            <a:ext cx="1793431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reasons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07368" y="1124744"/>
            <a:ext cx="11449272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44500" indent="-444500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Ⅱ</a:t>
            </a:r>
            <a:r>
              <a:rPr lang="en-US" altLang="zh-CN" b="1" dirty="0" smtClean="0">
                <a:solidFill>
                  <a:srgbClr val="0000FF"/>
                </a:solidFill>
              </a:rPr>
              <a:t>.</a:t>
            </a:r>
            <a:r>
              <a:rPr lang="zh-CN" altLang="zh-CN" b="1" dirty="0">
                <a:solidFill>
                  <a:srgbClr val="0000FF"/>
                </a:solidFill>
              </a:rPr>
              <a:t>根据语</a:t>
            </a:r>
            <a:r>
              <a:rPr lang="zh-CN" altLang="zh-CN" b="1" dirty="0" smtClean="0">
                <a:solidFill>
                  <a:srgbClr val="0000FF"/>
                </a:solidFill>
              </a:rPr>
              <a:t>境从</a:t>
            </a:r>
            <a:r>
              <a:rPr lang="zh-CN" altLang="zh-CN" b="1" dirty="0">
                <a:solidFill>
                  <a:srgbClr val="0000FF"/>
                </a:solidFill>
              </a:rPr>
              <a:t>方框中选择恰</a:t>
            </a:r>
            <a:r>
              <a:rPr lang="zh-CN" altLang="zh-CN" b="1" dirty="0" smtClean="0">
                <a:solidFill>
                  <a:srgbClr val="0000FF"/>
                </a:solidFill>
              </a:rPr>
              <a:t>当单</a:t>
            </a:r>
            <a:r>
              <a:rPr lang="zh-CN" altLang="zh-CN" b="1" dirty="0">
                <a:solidFill>
                  <a:srgbClr val="0000FF"/>
                </a:solidFill>
              </a:rPr>
              <a:t>词</a:t>
            </a:r>
            <a:r>
              <a:rPr lang="zh-CN" altLang="zh-CN" b="1" dirty="0" smtClean="0">
                <a:solidFill>
                  <a:srgbClr val="0000FF"/>
                </a:solidFill>
              </a:rPr>
              <a:t>填空。</a:t>
            </a:r>
            <a:r>
              <a:rPr lang="zh-CN" altLang="zh-CN" b="1" dirty="0">
                <a:solidFill>
                  <a:srgbClr val="0000FF"/>
                </a:solidFill>
              </a:rPr>
              <a:t>每词限用一</a:t>
            </a:r>
            <a:r>
              <a:rPr lang="zh-CN" altLang="zh-CN" b="1" dirty="0" smtClean="0">
                <a:solidFill>
                  <a:srgbClr val="0000FF"/>
                </a:solidFill>
              </a:rPr>
              <a:t>次</a:t>
            </a:r>
            <a:r>
              <a:rPr lang="zh-CN" altLang="en-US" b="1" dirty="0">
                <a:solidFill>
                  <a:srgbClr val="0000FF"/>
                </a:solidFill>
              </a:rPr>
              <a:t>。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marL="444500" indent="-444500">
              <a:lnSpc>
                <a:spcPct val="120000"/>
              </a:lnSpc>
            </a:pPr>
            <a:endParaRPr lang="zh-CN" altLang="en-US" b="1" dirty="0">
              <a:solidFill>
                <a:srgbClr val="0000FF"/>
              </a:solidFill>
            </a:endParaRPr>
          </a:p>
          <a:p>
            <a:pPr marL="444500" indent="-444500">
              <a:lnSpc>
                <a:spcPct val="120000"/>
              </a:lnSpc>
            </a:pPr>
            <a:r>
              <a:rPr lang="en-US" altLang="zh-CN" b="1" dirty="0"/>
              <a:t>1. Many children are interested in cartoons. However, some parents think cartoons </a:t>
            </a:r>
            <a:r>
              <a:rPr lang="en-US" altLang="zh-CN" b="1" dirty="0" smtClean="0"/>
              <a:t>___________.</a:t>
            </a:r>
            <a:endParaRPr lang="zh-CN" altLang="zh-CN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b="1" dirty="0"/>
              <a:t>2. The </a:t>
            </a:r>
            <a:r>
              <a:rPr lang="en-US" altLang="zh-CN" b="1" dirty="0" smtClean="0"/>
              <a:t>___________ </a:t>
            </a:r>
            <a:r>
              <a:rPr lang="en-US" altLang="zh-CN" b="1" dirty="0"/>
              <a:t>person is not the happiest person.</a:t>
            </a:r>
            <a:endParaRPr lang="zh-CN" altLang="zh-CN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b="1" dirty="0"/>
              <a:t>3. Mickey Mouse and Donald Duck are both </a:t>
            </a:r>
            <a:r>
              <a:rPr lang="en-US" altLang="zh-CN" b="1" dirty="0" smtClean="0"/>
              <a:t>___________ </a:t>
            </a:r>
            <a:r>
              <a:rPr lang="en-US" altLang="zh-CN" b="1" dirty="0"/>
              <a:t>characters in the Disney cartoon.</a:t>
            </a:r>
            <a:endParaRPr lang="zh-CN" altLang="zh-CN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b="1" dirty="0"/>
              <a:t>4. His name was Wang </a:t>
            </a:r>
            <a:r>
              <a:rPr lang="en-US" altLang="zh-CN" b="1" dirty="0" err="1"/>
              <a:t>Qiang</a:t>
            </a:r>
            <a:r>
              <a:rPr lang="en-US" altLang="zh-CN" b="1" dirty="0"/>
              <a:t>, a(n) </a:t>
            </a:r>
            <a:r>
              <a:rPr lang="en-US" altLang="zh-CN" b="1" dirty="0" smtClean="0"/>
              <a:t>___________ </a:t>
            </a:r>
            <a:r>
              <a:rPr lang="en-US" altLang="zh-CN" b="1" dirty="0"/>
              <a:t>name in China.</a:t>
            </a:r>
            <a:endParaRPr lang="en-US" altLang="zh-CN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35460" y="1828955"/>
          <a:ext cx="9793088" cy="5653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93088"/>
              </a:tblGrid>
              <a:tr h="56531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3200" b="1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lucky, rich, common, famous, main, meaning, lose, film</a:t>
                      </a:r>
                      <a:endParaRPr lang="zh-CN" sz="4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848200" y="2916902"/>
            <a:ext cx="2975992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meaningless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91544" y="3473625"/>
            <a:ext cx="151216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richest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22638" y="4090319"/>
            <a:ext cx="128776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main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8422" y="5261261"/>
            <a:ext cx="194421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common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83946" y="1839684"/>
            <a:ext cx="10945216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44500" indent="-444500">
              <a:lnSpc>
                <a:spcPct val="120000"/>
              </a:lnSpc>
            </a:pPr>
            <a:r>
              <a:rPr lang="en-US" altLang="zh-CN" b="1" dirty="0"/>
              <a:t>5. Sarah often watches </a:t>
            </a:r>
            <a:r>
              <a:rPr lang="en-US" altLang="zh-CN" b="1" dirty="0" smtClean="0"/>
              <a:t>___________ </a:t>
            </a:r>
            <a:r>
              <a:rPr lang="en-US" altLang="zh-CN" b="1" dirty="0"/>
              <a:t>or her favorite shows on TV in rainy weather.</a:t>
            </a:r>
            <a:endParaRPr lang="zh-CN" altLang="zh-CN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b="1" dirty="0"/>
              <a:t>6. —Peter ran to the bus stop but still missed the last bus.</a:t>
            </a:r>
            <a:endParaRPr lang="zh-CN" altLang="zh-CN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b="1" dirty="0"/>
              <a:t>  </a:t>
            </a:r>
            <a:r>
              <a:rPr lang="en-US" altLang="zh-CN" b="1" dirty="0" smtClean="0"/>
              <a:t>  —</a:t>
            </a:r>
            <a:r>
              <a:rPr lang="en-US" altLang="zh-CN" b="1" dirty="0"/>
              <a:t>How </a:t>
            </a:r>
            <a:r>
              <a:rPr lang="en-US" altLang="zh-CN" b="1" dirty="0" smtClean="0"/>
              <a:t>___________ </a:t>
            </a:r>
            <a:r>
              <a:rPr lang="en-US" altLang="zh-CN" b="1" dirty="0"/>
              <a:t>he was!</a:t>
            </a:r>
            <a:endParaRPr lang="zh-CN" altLang="zh-CN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b="1" dirty="0"/>
              <a:t>7. A friend is easier </a:t>
            </a:r>
            <a:r>
              <a:rPr lang="en-US" altLang="zh-CN" b="1" dirty="0" smtClean="0"/>
              <a:t>___________ </a:t>
            </a:r>
            <a:r>
              <a:rPr lang="en-US" altLang="zh-CN" b="1" dirty="0"/>
              <a:t>than found.</a:t>
            </a:r>
            <a:endParaRPr lang="zh-CN" altLang="zh-CN" b="1" dirty="0"/>
          </a:p>
          <a:p>
            <a:pPr marL="444500" indent="-444500">
              <a:lnSpc>
                <a:spcPct val="120000"/>
              </a:lnSpc>
            </a:pPr>
            <a:r>
              <a:rPr lang="en-US" altLang="zh-CN" b="1" dirty="0"/>
              <a:t>8. Many people like her songs. She is </a:t>
            </a:r>
            <a:r>
              <a:rPr lang="en-US" altLang="zh-CN" b="1" dirty="0" smtClean="0"/>
              <a:t>____________ </a:t>
            </a:r>
            <a:r>
              <a:rPr lang="en-US" altLang="zh-CN" b="1" dirty="0"/>
              <a:t>as a singer than as a writer.</a:t>
            </a:r>
            <a:endParaRPr lang="en-US" altLang="zh-CN" b="1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271464" y="1052736"/>
          <a:ext cx="9793088" cy="5653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93088"/>
              </a:tblGrid>
              <a:tr h="56531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3200" b="1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lucky, rich, common, famous, main, meaning, lose, film</a:t>
                      </a:r>
                      <a:endParaRPr lang="zh-CN" sz="4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5158154" y="1850568"/>
            <a:ext cx="122413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films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39616" y="3612477"/>
            <a:ext cx="172819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unlucky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37859" y="4221088"/>
            <a:ext cx="100462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lost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32104" y="4797152"/>
            <a:ext cx="295232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more </a:t>
            </a:r>
            <a:r>
              <a:rPr lang="en-US" altLang="zh-CN" b="1" dirty="0">
                <a:solidFill>
                  <a:srgbClr val="FF0000"/>
                </a:solidFill>
              </a:rPr>
              <a:t>famous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717545" y="1215878"/>
            <a:ext cx="1051316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you like to watch cartoons? Why or why not?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2029977"/>
            <a:ext cx="4970328" cy="310645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595434" y="5233631"/>
            <a:ext cx="6290377" cy="1571983"/>
            <a:chOff x="2595434" y="5233631"/>
            <a:chExt cx="6290377" cy="157198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3" t="15363" r="13775" b="13921"/>
            <a:stretch>
              <a:fillRect/>
            </a:stretch>
          </p:blipFill>
          <p:spPr>
            <a:xfrm>
              <a:off x="2595434" y="5233631"/>
              <a:ext cx="6290377" cy="1571983"/>
            </a:xfrm>
            <a:prstGeom prst="rect">
              <a:avLst/>
            </a:prstGeom>
          </p:spPr>
        </p:pic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341195" y="5472060"/>
              <a:ext cx="5245511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535305" indent="-535305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14375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/>
              <a:r>
                <a:rPr kumimoji="1" lang="en-US" altLang="zh-CN" b="1" dirty="0" smtClean="0"/>
                <a:t>wonderful, enjoyable, exciting, relaxing… </a:t>
              </a:r>
              <a:endParaRPr kumimoji="1" lang="zh-CN" altLang="en-US" b="1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t="24121" r="5526" b="25305"/>
          <a:stretch>
            <a:fillRect/>
          </a:stretch>
        </p:blipFill>
        <p:spPr>
          <a:xfrm>
            <a:off x="3394243" y="426988"/>
            <a:ext cx="5172610" cy="7957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85" y="1967587"/>
            <a:ext cx="2417896" cy="32481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7368" y="620688"/>
            <a:ext cx="11161240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zh-CN" altLang="zh-CN" b="1" dirty="0">
                <a:solidFill>
                  <a:srgbClr val="0000FF"/>
                </a:solidFill>
              </a:rPr>
              <a:t>Ⅲ</a:t>
            </a:r>
            <a:r>
              <a:rPr lang="en-US" altLang="zh-CN" b="1" dirty="0">
                <a:solidFill>
                  <a:srgbClr val="0000FF"/>
                </a:solidFill>
              </a:rPr>
              <a:t>. </a:t>
            </a:r>
            <a:r>
              <a:rPr lang="zh-CN" altLang="zh-CN" b="1" dirty="0">
                <a:solidFill>
                  <a:srgbClr val="0000FF"/>
                </a:solidFill>
              </a:rPr>
              <a:t>根据汉语意思，完成英语句子，每空一词。</a:t>
            </a:r>
            <a:endParaRPr lang="zh-CN" altLang="zh-CN" b="1" dirty="0">
              <a:solidFill>
                <a:srgbClr val="0000FF"/>
              </a:solidFill>
            </a:endParaRPr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1. For me, it’s _______ </a:t>
            </a:r>
            <a:r>
              <a:rPr lang="en-US" altLang="zh-CN" b="1" dirty="0" smtClean="0"/>
              <a:t>_________ </a:t>
            </a:r>
            <a:r>
              <a:rPr lang="en-US" altLang="zh-CN" b="1" dirty="0"/>
              <a:t>_______(</a:t>
            </a:r>
            <a:r>
              <a:rPr lang="zh-CN" altLang="zh-CN" b="1" dirty="0"/>
              <a:t>像</a:t>
            </a:r>
            <a:r>
              <a:rPr lang="en-US" altLang="zh-CN" b="1" dirty="0">
                <a:latin typeface="+mn-ea"/>
                <a:ea typeface="+mn-ea"/>
              </a:rPr>
              <a:t>……</a:t>
            </a:r>
            <a:r>
              <a:rPr lang="zh-CN" altLang="zh-CN" b="1" dirty="0"/>
              <a:t>一样简单</a:t>
            </a:r>
            <a:r>
              <a:rPr lang="en-US" altLang="zh-CN" b="1" dirty="0"/>
              <a:t>) ABC.</a:t>
            </a:r>
            <a:endParaRPr lang="zh-CN" altLang="zh-CN" b="1" dirty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2. Who is your favorite _______ _______ _______(</a:t>
            </a:r>
            <a:r>
              <a:rPr lang="zh-CN" altLang="zh-CN" b="1" dirty="0"/>
              <a:t>动作影片明星</a:t>
            </a:r>
            <a:r>
              <a:rPr lang="en-US" altLang="zh-CN" b="1" dirty="0"/>
              <a:t>)?</a:t>
            </a:r>
            <a:endParaRPr lang="zh-CN" altLang="zh-CN" b="1" dirty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3. It’s 5:30. We _______ _______ _______ _______ _______(</a:t>
            </a:r>
            <a:r>
              <a:rPr lang="zh-CN" altLang="zh-CN" b="1" dirty="0"/>
              <a:t>准备好回家</a:t>
            </a:r>
            <a:r>
              <a:rPr lang="en-US" altLang="zh-CN" b="1" dirty="0"/>
              <a:t>) now.</a:t>
            </a:r>
            <a:endParaRPr lang="zh-CN" altLang="zh-CN" b="1" dirty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4. We didn’t recognize (</a:t>
            </a:r>
            <a:r>
              <a:rPr lang="zh-CN" altLang="zh-CN" b="1" dirty="0"/>
              <a:t>认出</a:t>
            </a:r>
            <a:r>
              <a:rPr lang="en-US" altLang="zh-CN" b="1" dirty="0"/>
              <a:t>) the criminal, because he _______ _______ _______ _______ _______ (</a:t>
            </a:r>
            <a:r>
              <a:rPr lang="zh-CN" altLang="zh-CN" b="1" dirty="0"/>
              <a:t>装扮成了学生的样子</a:t>
            </a:r>
            <a:r>
              <a:rPr lang="en-US" altLang="zh-CN" b="1" dirty="0" smtClean="0"/>
              <a:t>).</a:t>
            </a:r>
            <a:endParaRPr lang="zh-CN" altLang="zh-CN" b="1" dirty="0"/>
          </a:p>
        </p:txBody>
      </p:sp>
      <p:sp>
        <p:nvSpPr>
          <p:cNvPr id="9" name="矩形 8"/>
          <p:cNvSpPr/>
          <p:nvPr/>
        </p:nvSpPr>
        <p:spPr>
          <a:xfrm>
            <a:off x="3287688" y="1170976"/>
            <a:ext cx="468052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as </a:t>
            </a:r>
            <a:r>
              <a:rPr lang="en-US" altLang="zh-CN" b="1" dirty="0" smtClean="0">
                <a:solidFill>
                  <a:srgbClr val="FF0000"/>
                </a:solidFill>
              </a:rPr>
              <a:t>     simple/easy    as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7848" y="2385696"/>
            <a:ext cx="424847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action    movie       star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03712" y="3551060"/>
            <a:ext cx="727280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are        ready        to           go        home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852756" y="4716424"/>
            <a:ext cx="171585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dressed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43472" y="5316068"/>
            <a:ext cx="609600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up       like/as         a        student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1384" y="1124744"/>
            <a:ext cx="11161240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/>
              <a:t>5</a:t>
            </a:r>
            <a:r>
              <a:rPr lang="en-US" altLang="zh-CN" b="1" dirty="0"/>
              <a:t>. Can you help me find someone to _______ _______ </a:t>
            </a:r>
            <a:r>
              <a:rPr lang="en-US" altLang="zh-CN" b="1" dirty="0" smtClean="0"/>
              <a:t>_______ (</a:t>
            </a:r>
            <a:r>
              <a:rPr lang="zh-CN" altLang="zh-CN" b="1" dirty="0"/>
              <a:t>代替</a:t>
            </a:r>
            <a:r>
              <a:rPr lang="en-US" altLang="zh-CN" b="1" dirty="0"/>
              <a:t>Helen)?</a:t>
            </a:r>
            <a:endParaRPr lang="zh-CN" altLang="zh-CN" b="1" dirty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6. They finished the job on time and _______ _______ _______ _______(</a:t>
            </a:r>
            <a:r>
              <a:rPr lang="zh-CN" altLang="zh-CN" b="1" dirty="0"/>
              <a:t>干得好</a:t>
            </a:r>
            <a:r>
              <a:rPr lang="en-US" altLang="zh-CN" b="1" dirty="0"/>
              <a:t>).</a:t>
            </a:r>
            <a:endParaRPr lang="zh-CN" altLang="zh-CN" b="1" dirty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7. This newspaper _______ _______(</a:t>
            </a:r>
            <a:r>
              <a:rPr lang="zh-CN" altLang="zh-CN" b="1" dirty="0"/>
              <a:t>出版</a:t>
            </a:r>
            <a:r>
              <a:rPr lang="en-US" altLang="zh-CN" b="1" dirty="0"/>
              <a:t>) every Thursday.</a:t>
            </a:r>
            <a:endParaRPr lang="zh-CN" altLang="zh-CN" b="1" dirty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/>
              <a:t>8. I will enjoy my life and _______ _______ _______(</a:t>
            </a:r>
            <a:r>
              <a:rPr lang="zh-CN" altLang="zh-CN" b="1" dirty="0"/>
              <a:t>尽力</a:t>
            </a:r>
            <a:r>
              <a:rPr lang="en-US" altLang="zh-CN" b="1" dirty="0"/>
              <a:t>) to do everything well.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7176120" y="1150520"/>
            <a:ext cx="4176464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take     </a:t>
            </a:r>
            <a:r>
              <a:rPr lang="en-US" altLang="zh-CN" b="1" dirty="0" smtClean="0">
                <a:solidFill>
                  <a:srgbClr val="FF0000"/>
                </a:solidFill>
              </a:rPr>
              <a:t>Helen’s    </a:t>
            </a:r>
            <a:r>
              <a:rPr lang="en-US" altLang="zh-CN" b="1" dirty="0" smtClean="0">
                <a:solidFill>
                  <a:srgbClr val="FF0000"/>
                </a:solidFill>
              </a:rPr>
              <a:t>place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20136" y="2288198"/>
            <a:ext cx="403244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did           a          good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15480" y="2897537"/>
            <a:ext cx="99158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job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60440" y="3465816"/>
            <a:ext cx="2711624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comes       out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47928" y="4051296"/>
            <a:ext cx="4248944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try         my          best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703512" y="2564904"/>
            <a:ext cx="9001000" cy="18651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271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11645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0512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69443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15163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60883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06603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52323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Retell the passage </a:t>
            </a:r>
            <a:r>
              <a:rPr lang="en-US" altLang="zh-CN" b="1" dirty="0" smtClean="0"/>
              <a:t>and write it down.</a:t>
            </a:r>
            <a:endParaRPr lang="en-US" altLang="zh-CN" b="1" dirty="0"/>
          </a:p>
          <a:p>
            <a:pPr marL="444500" indent="-444500" eaLnBrk="1" hangingPunct="1">
              <a:lnSpc>
                <a:spcPct val="120000"/>
              </a:lnSpc>
            </a:pPr>
            <a:r>
              <a:rPr lang="en-US" altLang="zh-CN" b="1" dirty="0"/>
              <a:t>2. </a:t>
            </a:r>
            <a:r>
              <a:rPr lang="en-US" altLang="zh-CN" b="1" dirty="0" smtClean="0"/>
              <a:t>List </a:t>
            </a:r>
            <a:r>
              <a:rPr lang="en-US" altLang="zh-CN" b="1" dirty="0"/>
              <a:t>the words, phrases and </a:t>
            </a:r>
            <a:r>
              <a:rPr lang="en-US" altLang="zh-CN" b="1" dirty="0" smtClean="0"/>
              <a:t>important sentences of this lesson</a:t>
            </a:r>
            <a:r>
              <a:rPr lang="en-US" altLang="zh-CN" b="1" dirty="0"/>
              <a:t>.  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196752"/>
            <a:ext cx="4758789" cy="11521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62" name="Picture 10" descr="4014158_1426602982329_800x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9" r="9291"/>
          <a:stretch>
            <a:fillRect/>
          </a:stretch>
        </p:blipFill>
        <p:spPr bwMode="auto">
          <a:xfrm>
            <a:off x="3247291" y="1957507"/>
            <a:ext cx="2725069" cy="209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362504" y="300549"/>
            <a:ext cx="1108923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20000"/>
              </a:lnSpc>
              <a:defRPr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What is your favorite cartoon? Why do you like it</a:t>
            </a:r>
            <a:r>
              <a:rPr lang="en-US" altLang="zh-CN" dirty="0" smtClean="0"/>
              <a:t>? What are some characters in the cartoon?</a:t>
            </a:r>
            <a:endParaRPr lang="en-US" altLang="zh-CN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1" y="4511819"/>
            <a:ext cx="2440541" cy="17864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2009615"/>
            <a:ext cx="2680378" cy="19620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516" y="4436833"/>
            <a:ext cx="3001811" cy="21038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638" y="4217859"/>
            <a:ext cx="2966527" cy="24093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3800" y="4490030"/>
            <a:ext cx="3295238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36" y="1957507"/>
            <a:ext cx="2946317" cy="196205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1" t="9387" r="13118" b="50163"/>
          <a:stretch>
            <a:fillRect/>
          </a:stretch>
        </p:blipFill>
        <p:spPr>
          <a:xfrm>
            <a:off x="8889791" y="3706519"/>
            <a:ext cx="2952328" cy="20882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6761" r="54108" b="40236"/>
          <a:stretch>
            <a:fillRect/>
          </a:stretch>
        </p:blipFill>
        <p:spPr>
          <a:xfrm>
            <a:off x="112412" y="2478210"/>
            <a:ext cx="2313556" cy="2197878"/>
          </a:xfrm>
          <a:prstGeom prst="rect">
            <a:avLst/>
          </a:prstGeom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269190" y="905187"/>
            <a:ext cx="9865096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+mj-lt"/>
              </a:rPr>
              <a:t>Discuss the following questions with </a:t>
            </a:r>
            <a:r>
              <a:rPr lang="en-US" altLang="zh-CN" b="1" dirty="0" smtClean="0">
                <a:solidFill>
                  <a:srgbClr val="0000FF"/>
                </a:solidFill>
                <a:latin typeface="+mj-lt"/>
              </a:rPr>
              <a:t>your partner</a:t>
            </a:r>
            <a:r>
              <a:rPr lang="en-US" altLang="zh-CN" b="1" dirty="0">
                <a:solidFill>
                  <a:srgbClr val="0000FF"/>
                </a:solidFill>
                <a:latin typeface="+mj-lt"/>
              </a:rPr>
              <a:t>.</a:t>
            </a:r>
            <a:endParaRPr lang="en-US" altLang="zh-CN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2789375" y="1800941"/>
            <a:ext cx="3419475" cy="1152525"/>
          </a:xfrm>
          <a:prstGeom prst="wedgeRoundRectCallout">
            <a:avLst>
              <a:gd name="adj1" fmla="val -61255"/>
              <a:gd name="adj2" fmla="val 71050"/>
              <a:gd name="adj3" fmla="val 16667"/>
            </a:avLst>
          </a:prstGeom>
          <a:noFill/>
          <a:ln w="9525" algn="ctr">
            <a:solidFill>
              <a:srgbClr val="00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Do you like to watch cartoons?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7097188" y="2598033"/>
            <a:ext cx="2232025" cy="649288"/>
          </a:xfrm>
          <a:prstGeom prst="wedgeRoundRectCallout">
            <a:avLst>
              <a:gd name="adj1" fmla="val 34990"/>
              <a:gd name="adj2" fmla="val 101372"/>
              <a:gd name="adj3" fmla="val 16667"/>
            </a:avLst>
          </a:prstGeom>
          <a:noFill/>
          <a:ln w="12700" algn="ctr">
            <a:solidFill>
              <a:srgbClr val="FF33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2767832" y="3378447"/>
            <a:ext cx="3635375" cy="1081088"/>
          </a:xfrm>
          <a:prstGeom prst="wedgeRoundRectCallout">
            <a:avLst>
              <a:gd name="adj1" fmla="val -62372"/>
              <a:gd name="adj2" fmla="val -3572"/>
              <a:gd name="adj3" fmla="val 16667"/>
            </a:avLst>
          </a:prstGeom>
          <a:noFill/>
          <a:ln w="9525" algn="ctr">
            <a:solidFill>
              <a:srgbClr val="00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cs typeface="Times New Roman" panose="02020603050405020304" pitchFamily="18" charset="0"/>
              </a:rPr>
              <a:t>What’s your favorite cartoon?</a:t>
            </a:r>
            <a:endParaRPr lang="zh-CN" altLang="en-US" b="1"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6809816" y="3772691"/>
            <a:ext cx="1836738" cy="1079500"/>
          </a:xfrm>
          <a:prstGeom prst="wedgeRoundRectCallout">
            <a:avLst>
              <a:gd name="adj1" fmla="val 57534"/>
              <a:gd name="adj2" fmla="val 53550"/>
              <a:gd name="adj3" fmla="val 16667"/>
            </a:avLst>
          </a:prstGeom>
          <a:noFill/>
          <a:ln w="12700" algn="ctr">
            <a:solidFill>
              <a:srgbClr val="FF33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2246561" y="4934514"/>
            <a:ext cx="3962289" cy="856827"/>
          </a:xfrm>
          <a:prstGeom prst="wedgeRoundRectCallout">
            <a:avLst>
              <a:gd name="adj1" fmla="val -46197"/>
              <a:gd name="adj2" fmla="val -97228"/>
              <a:gd name="adj3" fmla="val 16667"/>
            </a:avLst>
          </a:prstGeom>
          <a:noFill/>
          <a:ln w="9525" algn="ctr">
            <a:solidFill>
              <a:srgbClr val="0066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cs typeface="Times New Roman" panose="02020603050405020304" pitchFamily="18" charset="0"/>
              </a:rPr>
              <a:t>Why do you like it?</a:t>
            </a:r>
            <a:endParaRPr lang="zh-CN" altLang="en-US" b="1">
              <a:cs typeface="Times New Roman" panose="02020603050405020304" pitchFamily="18" charset="0"/>
            </a:endParaRPr>
          </a:p>
        </p:txBody>
      </p:sp>
      <p:sp>
        <p:nvSpPr>
          <p:cNvPr id="13" name="圆角矩形标注 12"/>
          <p:cNvSpPr>
            <a:spLocks noChangeArrowheads="1"/>
          </p:cNvSpPr>
          <p:nvPr/>
        </p:nvSpPr>
        <p:spPr bwMode="auto">
          <a:xfrm>
            <a:off x="6516170" y="5067172"/>
            <a:ext cx="2052653" cy="1079500"/>
          </a:xfrm>
          <a:prstGeom prst="wedgeRoundRectCallout">
            <a:avLst>
              <a:gd name="adj1" fmla="val 62458"/>
              <a:gd name="adj2" fmla="val -38130"/>
              <a:gd name="adj3" fmla="val 16667"/>
            </a:avLst>
          </a:prstGeom>
          <a:noFill/>
          <a:ln w="12700" algn="ctr">
            <a:solidFill>
              <a:srgbClr val="FF33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6" grpId="0" bldLvl="0" animBg="1" autoUpdateAnimBg="0"/>
      <p:bldP spid="7" grpId="0" bldLvl="0" animBg="1" autoUpdateAnimBg="0"/>
      <p:bldP spid="11" grpId="0" bldLvl="0" animBg="1" autoUpdateAnimBg="0"/>
      <p:bldP spid="12" grpId="0" bldLvl="0" animBg="1" autoUpdateAnimBg="0"/>
      <p:bldP spid="13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ext Box 5"/>
          <p:cNvSpPr txBox="1">
            <a:spLocks noChangeArrowheads="1"/>
          </p:cNvSpPr>
          <p:nvPr/>
        </p:nvSpPr>
        <p:spPr bwMode="auto">
          <a:xfrm>
            <a:off x="335360" y="2151495"/>
            <a:ext cx="10729192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and read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passage, then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find the main idea.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66575" name="Text Box 5"/>
          <p:cNvSpPr txBox="1">
            <a:spLocks noChangeArrowheads="1"/>
          </p:cNvSpPr>
          <p:nvPr/>
        </p:nvSpPr>
        <p:spPr bwMode="auto">
          <a:xfrm>
            <a:off x="911833" y="3637239"/>
            <a:ext cx="10729191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Mickey Mouse, a </a:t>
            </a:r>
            <a:r>
              <a:rPr lang="en-US" altLang="zh-CN" b="1" i="1" dirty="0">
                <a:solidFill>
                  <a:srgbClr val="CC00FF"/>
                </a:solidFill>
              </a:rPr>
              <a:t>famous</a:t>
            </a:r>
            <a:r>
              <a:rPr lang="en-US" altLang="zh-CN" b="1" dirty="0"/>
              <a:t> symbol in </a:t>
            </a:r>
            <a:r>
              <a:rPr lang="en-US" altLang="zh-CN" b="1" dirty="0" smtClean="0"/>
              <a:t>American </a:t>
            </a:r>
            <a:r>
              <a:rPr lang="en-US" altLang="zh-CN" b="1" i="1" dirty="0">
                <a:solidFill>
                  <a:srgbClr val="CC00FF"/>
                </a:solidFill>
              </a:rPr>
              <a:t>culture</a:t>
            </a:r>
            <a:endParaRPr lang="en-US" altLang="zh-CN" b="1" i="1" dirty="0">
              <a:solidFill>
                <a:srgbClr val="CC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Some Cartoons with Mickey Mouse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Disney theme parks around the world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What people think of cartoons</a:t>
            </a:r>
            <a:endParaRPr lang="en-US" altLang="zh-CN" b="1" dirty="0"/>
          </a:p>
        </p:txBody>
      </p:sp>
      <p:sp>
        <p:nvSpPr>
          <p:cNvPr id="66576" name="Oval 16"/>
          <p:cNvSpPr>
            <a:spLocks noChangeArrowheads="1"/>
          </p:cNvSpPr>
          <p:nvPr/>
        </p:nvSpPr>
        <p:spPr bwMode="auto">
          <a:xfrm>
            <a:off x="839416" y="3566774"/>
            <a:ext cx="574675" cy="7921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12" y="165597"/>
            <a:ext cx="1610661" cy="19682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43" y="481973"/>
            <a:ext cx="5400600" cy="1451217"/>
          </a:xfrm>
          <a:prstGeom prst="rect">
            <a:avLst/>
          </a:prstGeom>
        </p:spPr>
      </p:pic>
      <p:pic>
        <p:nvPicPr>
          <p:cNvPr id="4" name="Section B 2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850" y="1714886"/>
            <a:ext cx="1180405" cy="11804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13" y="147981"/>
            <a:ext cx="1610661" cy="1968282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4728256" y="3028441"/>
            <a:ext cx="2951920" cy="608797"/>
          </a:xfrm>
          <a:prstGeom prst="wedgeRoundRectCallout">
            <a:avLst>
              <a:gd name="adj1" fmla="val -39404"/>
              <a:gd name="adj2" fmla="val 73175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en-US" altLang="zh-CN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著名</a:t>
            </a:r>
            <a:r>
              <a:rPr lang="zh-CN" altLang="en-US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zh-CN" alt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名</a:t>
            </a:r>
            <a:r>
              <a:rPr lang="zh-CN" altLang="en-US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zh-CN" altLang="en-US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8724042" y="4379915"/>
            <a:ext cx="2016224" cy="576064"/>
          </a:xfrm>
          <a:prstGeom prst="wedgeRoundRectCallout">
            <a:avLst>
              <a:gd name="adj1" fmla="val -5307"/>
              <a:gd name="adj2" fmla="val -76581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</a:t>
            </a:r>
            <a:r>
              <a:rPr lang="zh-CN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</a:t>
            </a:r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明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7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6576" grpId="0" bldLvl="0" animBg="1"/>
      <p:bldP spid="5" grpId="0" bldLvl="0" animBg="1"/>
      <p:bldP spid="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695400" y="858661"/>
            <a:ext cx="10873208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you think of Mickey Mouse? Can you think of some stories with Mickey Mouse?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2657559"/>
            <a:ext cx="2983230" cy="3429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2534191"/>
            <a:ext cx="2647503" cy="367573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695400" y="476672"/>
            <a:ext cx="990287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do you know about Mickey Mouse?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382" name="Picture 6" descr="mpt8_20121118080845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5"/>
          <a:stretch>
            <a:fillRect/>
          </a:stretch>
        </p:blipFill>
        <p:spPr bwMode="auto">
          <a:xfrm>
            <a:off x="4008438" y="1268413"/>
            <a:ext cx="40322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551384" y="4308943"/>
            <a:ext cx="11377265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b="1" dirty="0"/>
              <a:t>Mickey Mouse is a </a:t>
            </a:r>
            <a:r>
              <a:rPr lang="en-US" altLang="zh-CN" b="1" dirty="0">
                <a:solidFill>
                  <a:srgbClr val="FF0000"/>
                </a:solidFill>
              </a:rPr>
              <a:t>funny animal cartoon </a:t>
            </a:r>
            <a:r>
              <a:rPr lang="en-US" altLang="zh-CN" b="1" dirty="0" smtClean="0">
                <a:solidFill>
                  <a:srgbClr val="FF0000"/>
                </a:solidFill>
              </a:rPr>
              <a:t>character</a:t>
            </a:r>
            <a:r>
              <a:rPr lang="en-US" altLang="zh-CN" b="1" dirty="0"/>
              <a:t> and the </a:t>
            </a:r>
            <a:r>
              <a:rPr lang="en-US" altLang="zh-CN" b="1" dirty="0">
                <a:solidFill>
                  <a:srgbClr val="FF0000"/>
                </a:solidFill>
              </a:rPr>
              <a:t>mascot</a:t>
            </a:r>
            <a:r>
              <a:rPr lang="en-US" altLang="zh-CN" b="1" dirty="0"/>
              <a:t> (</a:t>
            </a:r>
            <a:r>
              <a:rPr lang="zh-CN" altLang="en-US" b="1" dirty="0"/>
              <a:t>吉祥物</a:t>
            </a:r>
            <a:r>
              <a:rPr lang="en-US" altLang="zh-CN" b="1" dirty="0"/>
              <a:t>) of </a:t>
            </a:r>
            <a:r>
              <a:rPr lang="en-US" altLang="zh-CN" b="1" dirty="0">
                <a:solidFill>
                  <a:srgbClr val="FF0000"/>
                </a:solidFill>
              </a:rPr>
              <a:t>The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Walt Disney Company</a:t>
            </a:r>
            <a:r>
              <a:rPr lang="en-US" altLang="zh-CN" b="1" dirty="0"/>
              <a:t>. He was </a:t>
            </a:r>
            <a:r>
              <a:rPr lang="en-US" altLang="zh-CN" b="1" dirty="0">
                <a:solidFill>
                  <a:srgbClr val="FF0000"/>
                </a:solidFill>
              </a:rPr>
              <a:t>created by Walt Disney in 1928</a:t>
            </a:r>
            <a:r>
              <a:rPr lang="en-US" altLang="zh-CN" b="1" dirty="0"/>
              <a:t>. </a:t>
            </a:r>
            <a:endParaRPr lang="en-US" altLang="zh-CN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4" grpId="0" bldLvl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ags/tag10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ags/tag11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ags/tag12.xml><?xml version="1.0" encoding="utf-8"?>
<p:tagLst xmlns:p="http://schemas.openxmlformats.org/presentationml/2006/main">
  <p:tag name="KSO_WM_UNIT_TABLE_BEAUTIFY" val="smartTable{571cc051-da89-4047-b9e6-37bd2bdf0c48}"/>
</p:tagLst>
</file>

<file path=ppt/tags/tag13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ags/tag14.xml><?xml version="1.0" encoding="utf-8"?>
<p:tagLst xmlns:p="http://schemas.openxmlformats.org/presentationml/2006/main">
  <p:tag name="KSO_WM_UNIT_TABLE_BEAUTIFY" val="smartTable{9e5d2e75-f0cd-4334-97c3-4c4e88320d64}"/>
</p:tagLst>
</file>

<file path=ppt/tags/tag15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commondata" val="eyJoZGlkIjoiNDM4NDRhZjIyZDUyMzExNjg0NmQ2NTc2MzhlMmQ2ZTYifQ=="/>
  <p:tag name="KSO_WPP_MARK_KEY" val="ec516a05-90dc-4184-9875-1092979473e2"/>
  <p:tag name="COMMONDATA" val="eyJoZGlkIjoiMTJmNTg2ODljNGQyMTIwYzYzZjY5YTYzOWFjMThmMDgifQ=="/>
</p:tagLst>
</file>

<file path=ppt/tags/tag2.xml><?xml version="1.0" encoding="utf-8"?>
<p:tagLst xmlns:p="http://schemas.openxmlformats.org/presentationml/2006/main">
  <p:tag name="KSO_WM_UNIT_PLACING_PICTURE_USER_VIEWPORT" val="{&quot;height&quot;:10605,&quot;width&quot;:7500}"/>
</p:tagLst>
</file>

<file path=ppt/tags/tag3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ags/tag4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ags/tag5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ags/tag6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ags/tag7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ags/tag8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ags/tag9.xml><?xml version="1.0" encoding="utf-8"?>
<p:tagLst xmlns:p="http://schemas.openxmlformats.org/presentationml/2006/main">
  <p:tag name="KSO_WM_DIAGRAM_VIRTUALLY_FRAME" val="{&quot;height&quot;:221.5,&quot;left&quot;:26.35,&quot;top&quot;:190,&quot;width&quot;:1054.654251968504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9036</Words>
  <Application>WPS 演示</Application>
  <PresentationFormat>宽屏</PresentationFormat>
  <Paragraphs>475</Paragraphs>
  <Slides>43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Administrator</cp:lastModifiedBy>
  <cp:revision>668</cp:revision>
  <dcterms:created xsi:type="dcterms:W3CDTF">2013-03-17T02:35:00Z</dcterms:created>
  <dcterms:modified xsi:type="dcterms:W3CDTF">2024-10-31T06:43:06Z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D1221BE980DB44E68E5A521231962E3B_12</vt:lpwstr>
  </property>
  <property fmtid="{D5CDD505-2E9C-101B-9397-08002B2CF9AE}" pid="3" name="KSOProductBuildVer">
    <vt:lpwstr>2052-12.1.0.17440</vt:lpwstr>
  </property>
</Properties>
</file>